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81" r:id="rId17"/>
    <p:sldId id="282" r:id="rId18"/>
    <p:sldId id="270" r:id="rId19"/>
    <p:sldId id="271" r:id="rId20"/>
    <p:sldId id="272" r:id="rId21"/>
    <p:sldId id="273" r:id="rId22"/>
    <p:sldId id="274" r:id="rId23"/>
    <p:sldId id="275" r:id="rId24"/>
    <p:sldId id="276" r:id="rId25"/>
    <p:sldId id="277" r:id="rId26"/>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785926"/>
            <a:ext cx="7772400" cy="1470025"/>
          </a:xfrm>
        </p:spPr>
        <p:txBody>
          <a:bodyPr>
            <a:normAutofit fontScale="90000"/>
          </a:bodyPr>
          <a:lstStyle/>
          <a:p>
            <a:r>
              <a:rPr lang="ru-RU" b="1" i="1" dirty="0" smtClean="0">
                <a:solidFill>
                  <a:schemeClr val="tx2">
                    <a:lumMod val="75000"/>
                  </a:schemeClr>
                </a:solidFill>
              </a:rPr>
              <a:t>Оценка дефицита мощности и </a:t>
            </a:r>
            <a:r>
              <a:rPr lang="ru-RU" b="1" i="1" dirty="0" err="1" smtClean="0">
                <a:solidFill>
                  <a:schemeClr val="tx2">
                    <a:lumMod val="75000"/>
                  </a:schemeClr>
                </a:solidFill>
              </a:rPr>
              <a:t>недоотпуска</a:t>
            </a:r>
            <a:r>
              <a:rPr lang="ru-RU" b="1" i="1" dirty="0" smtClean="0">
                <a:solidFill>
                  <a:schemeClr val="tx2">
                    <a:lumMod val="75000"/>
                  </a:schemeClr>
                </a:solidFill>
              </a:rPr>
              <a:t> электроэнергии.</a:t>
            </a:r>
            <a:br>
              <a:rPr lang="ru-RU" b="1" i="1" dirty="0" smtClean="0">
                <a:solidFill>
                  <a:schemeClr val="tx2">
                    <a:lumMod val="75000"/>
                  </a:schemeClr>
                </a:solidFill>
              </a:rPr>
            </a:br>
            <a:r>
              <a:rPr lang="ru-RU" b="1" i="1" dirty="0" smtClean="0">
                <a:solidFill>
                  <a:schemeClr val="tx2">
                    <a:lumMod val="75000"/>
                  </a:schemeClr>
                </a:solidFill>
              </a:rPr>
              <a:t>Расчетные методы определения надежности.</a:t>
            </a:r>
            <a:endParaRPr lang="ru-RU" b="1" i="1" dirty="0">
              <a:solidFill>
                <a:schemeClr val="tx2">
                  <a:lumMod val="75000"/>
                </a:schemeClr>
              </a:solidFill>
            </a:endParaRPr>
          </a:p>
        </p:txBody>
      </p:sp>
      <p:sp>
        <p:nvSpPr>
          <p:cNvPr id="5" name="TextBox 4"/>
          <p:cNvSpPr txBox="1"/>
          <p:nvPr/>
        </p:nvSpPr>
        <p:spPr>
          <a:xfrm>
            <a:off x="428596" y="6072206"/>
            <a:ext cx="652743" cy="369332"/>
          </a:xfrm>
          <a:prstGeom prst="rect">
            <a:avLst/>
          </a:prstGeom>
          <a:noFill/>
        </p:spPr>
        <p:txBody>
          <a:bodyPr wrap="none" rtlCol="0">
            <a:spAutoFit/>
          </a:bodyPr>
          <a:lstStyle/>
          <a:p>
            <a:r>
              <a:rPr lang="ru-RU" dirty="0" smtClean="0"/>
              <a:t>2019</a:t>
            </a:r>
            <a:endParaRPr lang="ru-RU" dirty="0"/>
          </a:p>
        </p:txBody>
      </p:sp>
      <p:sp>
        <p:nvSpPr>
          <p:cNvPr id="6" name="TextBox 5"/>
          <p:cNvSpPr txBox="1"/>
          <p:nvPr/>
        </p:nvSpPr>
        <p:spPr>
          <a:xfrm>
            <a:off x="500034" y="5429264"/>
            <a:ext cx="1660326" cy="646331"/>
          </a:xfrm>
          <a:prstGeom prst="rect">
            <a:avLst/>
          </a:prstGeom>
          <a:noFill/>
        </p:spPr>
        <p:txBody>
          <a:bodyPr wrap="none" rtlCol="0">
            <a:spAutoFit/>
          </a:bodyPr>
          <a:lstStyle/>
          <a:p>
            <a:r>
              <a:rPr lang="ru-RU" dirty="0" smtClean="0"/>
              <a:t>Надежность ТС</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3998" cy="6072230"/>
          </a:xfrm>
        </p:spPr>
        <p:txBody>
          <a:bodyPr>
            <a:normAutofit fontScale="85000" lnSpcReduction="10000"/>
          </a:bodyPr>
          <a:lstStyle/>
          <a:p>
            <a:pPr>
              <a:buNone/>
            </a:pPr>
            <a:r>
              <a:rPr lang="ru-RU" sz="2800" i="1" dirty="0" smtClean="0">
                <a:solidFill>
                  <a:srgbClr val="0070C0"/>
                </a:solidFill>
              </a:rPr>
              <a:t>Решение</a:t>
            </a:r>
            <a:r>
              <a:rPr lang="ru-RU" sz="2800" dirty="0" smtClean="0">
                <a:solidFill>
                  <a:srgbClr val="0070C0"/>
                </a:solidFill>
              </a:rPr>
              <a:t> </a:t>
            </a:r>
          </a:p>
          <a:p>
            <a:r>
              <a:rPr lang="ru-RU" sz="2800" dirty="0" smtClean="0"/>
              <a:t>Для случая в) определим среднюю нагрузку потребителя, усредняя двухчасовые интервалы:</a:t>
            </a:r>
          </a:p>
          <a:p>
            <a:pPr>
              <a:buNone/>
            </a:pPr>
            <a:endParaRPr lang="ru-RU" sz="2800" dirty="0" smtClean="0"/>
          </a:p>
          <a:p>
            <a:endParaRPr lang="ru-RU" sz="2800" dirty="0" smtClean="0"/>
          </a:p>
          <a:p>
            <a:endParaRPr lang="ru-RU" sz="2800" dirty="0" smtClean="0"/>
          </a:p>
          <a:p>
            <a:endParaRPr lang="ru-RU" sz="2800" dirty="0" smtClean="0"/>
          </a:p>
          <a:p>
            <a:endParaRPr lang="ru-RU" sz="2800" dirty="0" smtClean="0"/>
          </a:p>
          <a:p>
            <a:pPr>
              <a:buNone/>
            </a:pPr>
            <a:endParaRPr lang="ru-RU" sz="2800" dirty="0" smtClean="0"/>
          </a:p>
          <a:p>
            <a:r>
              <a:rPr lang="ru-RU" sz="2800" dirty="0" smtClean="0"/>
              <a:t>Средний </a:t>
            </a:r>
            <a:r>
              <a:rPr lang="ru-RU" sz="2800" dirty="0" err="1" smtClean="0"/>
              <a:t>недоотпуск</a:t>
            </a:r>
            <a:r>
              <a:rPr lang="ru-RU" sz="2800" dirty="0" smtClean="0"/>
              <a:t> электроэнергии</a:t>
            </a:r>
          </a:p>
          <a:p>
            <a:pPr>
              <a:buNone/>
            </a:pPr>
            <a:r>
              <a:rPr lang="ru-RU" sz="2800" dirty="0" smtClean="0"/>
              <a:t>                                                                  </a:t>
            </a:r>
            <a:r>
              <a:rPr lang="ru-RU" sz="2800" dirty="0" err="1" smtClean="0"/>
              <a:t>МВт</a:t>
            </a:r>
            <a:r>
              <a:rPr lang="ru-RU" sz="2800" dirty="0" err="1" smtClean="0">
                <a:sym typeface="Symbol"/>
              </a:rPr>
              <a:t></a:t>
            </a:r>
            <a:r>
              <a:rPr lang="ru-RU" sz="2800" dirty="0" err="1" smtClean="0"/>
              <a:t>ч</a:t>
            </a:r>
            <a:r>
              <a:rPr lang="ru-RU" sz="2800" dirty="0" smtClean="0"/>
              <a:t>.</a:t>
            </a:r>
          </a:p>
          <a:p>
            <a:r>
              <a:rPr lang="ru-RU" sz="2800" dirty="0" smtClean="0"/>
              <a:t>Для случаев а) и б) были получены значения</a:t>
            </a:r>
          </a:p>
          <a:p>
            <a:pPr>
              <a:buNone/>
            </a:pPr>
            <a:endParaRPr lang="ru-RU" sz="2800" dirty="0" smtClean="0"/>
          </a:p>
          <a:p>
            <a:pPr>
              <a:buNone/>
            </a:pPr>
            <a:r>
              <a:rPr lang="ru-RU" sz="2800" dirty="0" smtClean="0"/>
              <a:t>а)                      </a:t>
            </a:r>
            <a:r>
              <a:rPr lang="ru-RU" sz="2800" dirty="0" err="1" smtClean="0"/>
              <a:t>МВт</a:t>
            </a:r>
            <a:r>
              <a:rPr lang="ru-RU" sz="2800" dirty="0" err="1" smtClean="0">
                <a:sym typeface="Symbol"/>
              </a:rPr>
              <a:t></a:t>
            </a:r>
            <a:r>
              <a:rPr lang="ru-RU" sz="2800" dirty="0" err="1" smtClean="0"/>
              <a:t>ч</a:t>
            </a:r>
            <a:r>
              <a:rPr lang="ru-RU" sz="2800" dirty="0" smtClean="0"/>
              <a:t>; б)                          </a:t>
            </a:r>
            <a:r>
              <a:rPr lang="ru-RU" sz="2800" dirty="0" err="1" smtClean="0"/>
              <a:t>МВт</a:t>
            </a:r>
            <a:r>
              <a:rPr lang="ru-RU" sz="2800" dirty="0" err="1" smtClean="0">
                <a:sym typeface="Symbol"/>
              </a:rPr>
              <a:t></a:t>
            </a:r>
            <a:r>
              <a:rPr lang="ru-RU" sz="2800" dirty="0" err="1" smtClean="0"/>
              <a:t>ч</a:t>
            </a:r>
            <a:r>
              <a:rPr lang="ru-RU" sz="2800" dirty="0" smtClean="0"/>
              <a:t>.</a:t>
            </a:r>
          </a:p>
          <a:p>
            <a:r>
              <a:rPr lang="ru-RU" sz="2800" dirty="0" smtClean="0"/>
              <a:t>Как видно, среднее значение лежит посередине крайних.</a:t>
            </a:r>
          </a:p>
          <a:p>
            <a:endParaRPr lang="ru-RU" sz="2800"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19" name="Object 3"/>
          <p:cNvGraphicFramePr>
            <a:graphicFrameLocks noChangeAspect="1"/>
          </p:cNvGraphicFramePr>
          <p:nvPr/>
        </p:nvGraphicFramePr>
        <p:xfrm>
          <a:off x="571472" y="4214818"/>
          <a:ext cx="4237012" cy="357190"/>
        </p:xfrm>
        <a:graphic>
          <a:graphicData uri="http://schemas.openxmlformats.org/presentationml/2006/ole">
            <p:oleObj spid="_x0000_s9226" name="Формула" r:id="rId3" imgW="3276600" imgH="279400" progId="Equation.3">
              <p:embed/>
            </p:oleObj>
          </a:graphicData>
        </a:graphic>
      </p:graphicFrame>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21" name="Object 5"/>
          <p:cNvGraphicFramePr>
            <a:graphicFrameLocks noChangeAspect="1"/>
          </p:cNvGraphicFramePr>
          <p:nvPr/>
        </p:nvGraphicFramePr>
        <p:xfrm>
          <a:off x="714348" y="5429264"/>
          <a:ext cx="1357290" cy="348662"/>
        </p:xfrm>
        <a:graphic>
          <a:graphicData uri="http://schemas.openxmlformats.org/presentationml/2006/ole">
            <p:oleObj spid="_x0000_s9227" name="Формула" r:id="rId4" imgW="1040948" imgH="266584" progId="Equation.3">
              <p:embed/>
            </p:oleObj>
          </a:graphicData>
        </a:graphic>
      </p:graphicFrame>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23" name="Object 7"/>
          <p:cNvGraphicFramePr>
            <a:graphicFrameLocks noChangeAspect="1"/>
          </p:cNvGraphicFramePr>
          <p:nvPr/>
        </p:nvGraphicFramePr>
        <p:xfrm>
          <a:off x="3286116" y="5429264"/>
          <a:ext cx="1714512" cy="397767"/>
        </p:xfrm>
        <a:graphic>
          <a:graphicData uri="http://schemas.openxmlformats.org/presentationml/2006/ole">
            <p:oleObj spid="_x0000_s9228" name="Формула" r:id="rId5" imgW="1193800" imgH="279400" progId="Equation.3">
              <p:embed/>
            </p:oleObj>
          </a:graphicData>
        </a:graphic>
      </p:graphicFrame>
      <p:graphicFrame>
        <p:nvGraphicFramePr>
          <p:cNvPr id="9225" name="Object 9"/>
          <p:cNvGraphicFramePr>
            <a:graphicFrameLocks noChangeAspect="1"/>
          </p:cNvGraphicFramePr>
          <p:nvPr/>
        </p:nvGraphicFramePr>
        <p:xfrm>
          <a:off x="1285852" y="1714488"/>
          <a:ext cx="6572296" cy="1655954"/>
        </p:xfrm>
        <a:graphic>
          <a:graphicData uri="http://schemas.openxmlformats.org/presentationml/2006/ole">
            <p:oleObj spid="_x0000_s9229" name="Формула" r:id="rId6" imgW="3225800" imgH="8128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00306"/>
            <a:ext cx="8229600" cy="1143000"/>
          </a:xfrm>
        </p:spPr>
        <p:txBody>
          <a:bodyPr>
            <a:normAutofit/>
          </a:bodyPr>
          <a:lstStyle/>
          <a:p>
            <a:r>
              <a:rPr lang="ru-RU" sz="3200" b="1" i="1" dirty="0" smtClean="0">
                <a:solidFill>
                  <a:schemeClr val="tx2">
                    <a:lumMod val="75000"/>
                  </a:schemeClr>
                </a:solidFill>
              </a:rPr>
              <a:t>Расчетные методы определения надежности</a:t>
            </a:r>
            <a:endParaRPr lang="ru-RU" sz="32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3200" b="1" i="1" dirty="0" smtClean="0">
                <a:solidFill>
                  <a:srgbClr val="0070C0"/>
                </a:solidFill>
              </a:rPr>
              <a:t>Метод на основе булевой алгебры</a:t>
            </a:r>
            <a:endParaRPr lang="ru-RU" sz="3200" b="1" dirty="0">
              <a:solidFill>
                <a:srgbClr val="0070C0"/>
              </a:solidFill>
            </a:endParaRPr>
          </a:p>
        </p:txBody>
      </p:sp>
      <p:sp>
        <p:nvSpPr>
          <p:cNvPr id="3" name="Содержимое 2"/>
          <p:cNvSpPr>
            <a:spLocks noGrp="1"/>
          </p:cNvSpPr>
          <p:nvPr>
            <p:ph idx="1"/>
          </p:nvPr>
        </p:nvSpPr>
        <p:spPr>
          <a:xfrm>
            <a:off x="500034" y="1071546"/>
            <a:ext cx="8229600" cy="5126055"/>
          </a:xfrm>
        </p:spPr>
        <p:txBody>
          <a:bodyPr>
            <a:normAutofit/>
          </a:bodyPr>
          <a:lstStyle/>
          <a:p>
            <a:r>
              <a:rPr lang="ru-RU" sz="2800" dirty="0" smtClean="0"/>
              <a:t>Он может применяться для систем, элементы которых находятся только в двух состояниях, а также для систем, структура которых в смысле надежности может быть представлена в виде сети.</a:t>
            </a:r>
          </a:p>
          <a:p>
            <a:r>
              <a:rPr lang="ru-RU" sz="2800" dirty="0" smtClean="0"/>
              <a:t>Отдельные высказывания обозначаются буквой </a:t>
            </a:r>
            <a:r>
              <a:rPr lang="ru-RU" sz="2800" i="1" dirty="0" smtClean="0"/>
              <a:t>х</a:t>
            </a:r>
            <a:r>
              <a:rPr lang="ru-RU" sz="2800" dirty="0" smtClean="0"/>
              <a:t>. При этом высказывание можно рассматривать как величину, которая принимает два значения: "истина" и "ложь". Если </a:t>
            </a:r>
            <a:r>
              <a:rPr lang="ru-RU" sz="2800" i="1" dirty="0" err="1" smtClean="0"/>
              <a:t>х</a:t>
            </a:r>
            <a:r>
              <a:rPr lang="ru-RU" sz="2800" dirty="0" smtClean="0"/>
              <a:t> истинно, то </a:t>
            </a:r>
            <a:r>
              <a:rPr lang="ru-RU" sz="2800" i="1" dirty="0" err="1" smtClean="0"/>
              <a:t>х</a:t>
            </a:r>
            <a:r>
              <a:rPr lang="ru-RU" sz="2800" i="1" dirty="0" smtClean="0"/>
              <a:t> </a:t>
            </a:r>
            <a:r>
              <a:rPr lang="ru-RU" sz="2800" dirty="0" smtClean="0"/>
              <a:t>= 1; если </a:t>
            </a:r>
            <a:r>
              <a:rPr lang="ru-RU" sz="2800" i="1" dirty="0" err="1" smtClean="0"/>
              <a:t>х</a:t>
            </a:r>
            <a:r>
              <a:rPr lang="ru-RU" sz="2800" dirty="0" smtClean="0"/>
              <a:t> ложно, то </a:t>
            </a:r>
            <a:r>
              <a:rPr lang="ru-RU" sz="2800" i="1" dirty="0" err="1" smtClean="0"/>
              <a:t>х</a:t>
            </a:r>
            <a:r>
              <a:rPr lang="ru-RU" sz="2800" i="1" dirty="0" smtClean="0"/>
              <a:t> </a:t>
            </a:r>
            <a:r>
              <a:rPr lang="ru-RU" sz="2800" dirty="0" smtClean="0"/>
              <a:t>= 0.</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r>
              <a:rPr lang="ru-RU" sz="2800" dirty="0" smtClean="0">
                <a:latin typeface="Times New Roman" pitchFamily="18" charset="0"/>
                <a:cs typeface="Times New Roman" pitchFamily="18" charset="0"/>
              </a:rPr>
              <a:t>Функция </a:t>
            </a:r>
            <a:r>
              <a:rPr lang="ru-RU" sz="2800" i="1" dirty="0" err="1" smtClean="0">
                <a:latin typeface="Times New Roman" pitchFamily="18" charset="0"/>
                <a:cs typeface="Times New Roman" pitchFamily="18" charset="0"/>
              </a:rPr>
              <a:t>z</a:t>
            </a:r>
            <a:r>
              <a:rPr lang="ru-RU" sz="2800" dirty="0" smtClean="0">
                <a:latin typeface="Times New Roman" pitchFamily="18" charset="0"/>
                <a:cs typeface="Times New Roman" pitchFamily="18" charset="0"/>
              </a:rPr>
              <a:t> здесь называется </a:t>
            </a:r>
            <a:r>
              <a:rPr lang="ru-RU" sz="2800" i="1" dirty="0" smtClean="0">
                <a:solidFill>
                  <a:srgbClr val="0070C0"/>
                </a:solidFill>
                <a:latin typeface="Times New Roman" pitchFamily="18" charset="0"/>
                <a:cs typeface="Times New Roman" pitchFamily="18" charset="0"/>
              </a:rPr>
              <a:t>логической функцией работоспособности</a:t>
            </a:r>
            <a:r>
              <a:rPr lang="ru-RU" sz="2800" dirty="0" smtClean="0">
                <a:solidFill>
                  <a:srgbClr val="0070C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(ФР) системы</a:t>
            </a:r>
            <a:endParaRPr lang="ru-RU" sz="2800" dirty="0">
              <a:latin typeface="Times New Roman" pitchFamily="18" charset="0"/>
              <a:cs typeface="Times New Roman" pitchFamily="18" charset="0"/>
            </a:endParaRPr>
          </a:p>
        </p:txBody>
      </p:sp>
      <p:pic>
        <p:nvPicPr>
          <p:cNvPr id="25602" name="Picture 2"/>
          <p:cNvPicPr>
            <a:picLocks noGrp="1" noChangeAspect="1" noChangeArrowheads="1"/>
          </p:cNvPicPr>
          <p:nvPr>
            <p:ph idx="1"/>
          </p:nvPr>
        </p:nvPicPr>
        <p:blipFill>
          <a:blip r:embed="rId3"/>
          <a:srcRect/>
          <a:stretch>
            <a:fillRect/>
          </a:stretch>
        </p:blipFill>
        <p:spPr bwMode="auto">
          <a:xfrm>
            <a:off x="357158" y="1928802"/>
            <a:ext cx="4286280" cy="3344359"/>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846072" y="2000240"/>
            <a:ext cx="4297928" cy="3214710"/>
          </a:xfrm>
          <a:prstGeom prst="rect">
            <a:avLst/>
          </a:prstGeom>
          <a:noFill/>
          <a:ln w="9525">
            <a:noFill/>
            <a:miter lim="800000"/>
            <a:headEnd/>
            <a:tailEnd/>
          </a:ln>
          <a:effectLst/>
        </p:spPr>
      </p:pic>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nvGraphicFramePr>
        <p:xfrm>
          <a:off x="714347" y="5357826"/>
          <a:ext cx="7810553" cy="1143008"/>
        </p:xfrm>
        <a:graphic>
          <a:graphicData uri="http://schemas.openxmlformats.org/presentationml/2006/ole">
            <p:oleObj spid="_x0000_s25608" name="Формула" r:id="rId5" imgW="3124200" imgH="4572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929354"/>
          </a:xfrm>
        </p:spPr>
        <p:txBody>
          <a:bodyPr>
            <a:normAutofit fontScale="92500" lnSpcReduction="20000"/>
          </a:bodyPr>
          <a:lstStyle/>
          <a:p>
            <a:r>
              <a:rPr lang="ru-RU" dirty="0" smtClean="0"/>
              <a:t>Анализ показывает, что функция  состоит из суммы (дизъюнкции) нескольких членов, каждый из которых представляет собой произведение (конъюнкцию) определенного набора </a:t>
            </a:r>
            <a:r>
              <a:rPr lang="ru-RU" i="1" dirty="0" smtClean="0"/>
              <a:t>х</a:t>
            </a:r>
            <a:r>
              <a:rPr lang="ru-RU" dirty="0" smtClean="0"/>
              <a:t>. </a:t>
            </a:r>
            <a:endParaRPr lang="en-US" dirty="0" smtClean="0"/>
          </a:p>
          <a:p>
            <a:r>
              <a:rPr lang="ru-RU" dirty="0" smtClean="0"/>
              <a:t>Данный набор включает последовательно состояния всех элементов на одном из путей от входа (источника) к выходу (потребителю). </a:t>
            </a:r>
            <a:endParaRPr lang="en-US" dirty="0" smtClean="0"/>
          </a:p>
          <a:p>
            <a:r>
              <a:rPr lang="ru-RU" dirty="0" smtClean="0"/>
              <a:t>В связи с этим вводится понятие </a:t>
            </a:r>
            <a:r>
              <a:rPr lang="ru-RU" i="1" dirty="0" smtClean="0">
                <a:solidFill>
                  <a:srgbClr val="0070C0"/>
                </a:solidFill>
              </a:rPr>
              <a:t>кратчайшего пути успешного функционирования системы или кратчайшего пути</a:t>
            </a:r>
            <a:r>
              <a:rPr lang="ru-RU" dirty="0" smtClean="0"/>
              <a:t>, т.е. описываемого конъюнкцией ее элементов, ни один из элементов которого нельзя изъять, не нарушив функционирования системы.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14282" y="1214422"/>
            <a:ext cx="9144000" cy="4398127"/>
          </a:xfrm>
          <a:prstGeom prst="rect">
            <a:avLst/>
          </a:prstGeom>
          <a:noFill/>
          <a:ln w="9525">
            <a:noFill/>
            <a:miter lim="800000"/>
            <a:headEnd/>
            <a:tailEnd/>
          </a:ln>
        </p:spPr>
        <p:txBody>
          <a:bodyPr>
            <a:spAutoFit/>
          </a:bodyPr>
          <a:lstStyle/>
          <a:p>
            <a:pPr algn="ctr" eaLnBrk="1" hangingPunct="1">
              <a:lnSpc>
                <a:spcPct val="90000"/>
              </a:lnSpc>
              <a:buFont typeface="Wingdings" pitchFamily="2" charset="2"/>
              <a:buNone/>
            </a:pPr>
            <a:r>
              <a:rPr lang="ru-RU" altLang="ru-RU" sz="2800" b="1" dirty="0">
                <a:solidFill>
                  <a:schemeClr val="tx1">
                    <a:lumMod val="95000"/>
                    <a:lumOff val="5000"/>
                  </a:schemeClr>
                </a:solidFill>
              </a:rPr>
              <a:t>Основные законы алгебры Буля:</a:t>
            </a:r>
          </a:p>
          <a:p>
            <a:pPr algn="ctr" eaLnBrk="1" hangingPunct="1">
              <a:lnSpc>
                <a:spcPct val="90000"/>
              </a:lnSpc>
              <a:buFont typeface="Wingdings" pitchFamily="2" charset="2"/>
              <a:buNone/>
            </a:pPr>
            <a:endParaRPr lang="ru-RU" altLang="ru-RU" sz="1400" b="1" dirty="0">
              <a:solidFill>
                <a:schemeClr val="tx1">
                  <a:lumMod val="95000"/>
                  <a:lumOff val="5000"/>
                </a:schemeClr>
              </a:solidFill>
            </a:endParaRPr>
          </a:p>
          <a:p>
            <a:pPr eaLnBrk="1" hangingPunct="1"/>
            <a:r>
              <a:rPr lang="ru-RU" altLang="ru-RU" sz="2200" b="1" i="1" dirty="0">
                <a:solidFill>
                  <a:schemeClr val="tx1">
                    <a:lumMod val="95000"/>
                    <a:lumOff val="5000"/>
                  </a:schemeClr>
                </a:solidFill>
              </a:rPr>
              <a:t>Переместительный (коммутативный)</a:t>
            </a:r>
            <a:endParaRPr lang="ru-RU" altLang="ru-RU" sz="2200" b="1" dirty="0">
              <a:solidFill>
                <a:schemeClr val="tx1">
                  <a:lumMod val="95000"/>
                  <a:lumOff val="5000"/>
                </a:schemeClr>
              </a:solidFill>
            </a:endParaRPr>
          </a:p>
          <a:p>
            <a:pPr eaLnBrk="1" hangingPunct="1"/>
            <a:r>
              <a:rPr lang="ru-RU" altLang="ru-RU" sz="2200" b="1" dirty="0">
                <a:solidFill>
                  <a:schemeClr val="tx1">
                    <a:lumMod val="95000"/>
                    <a:lumOff val="5000"/>
                  </a:schemeClr>
                </a:solidFill>
              </a:rPr>
              <a:t>         </a:t>
            </a:r>
            <a:r>
              <a:rPr lang="ru-RU" altLang="ru-RU" sz="2200" dirty="0">
                <a:solidFill>
                  <a:schemeClr val="tx1">
                    <a:lumMod val="95000"/>
                    <a:lumOff val="5000"/>
                  </a:schemeClr>
                </a:solidFill>
              </a:rPr>
              <a:t>а) относительно логического умножения: </a:t>
            </a:r>
            <a:r>
              <a:rPr lang="ru-RU" altLang="ru-RU" sz="2200" i="1" dirty="0" err="1">
                <a:solidFill>
                  <a:schemeClr val="tx1">
                    <a:lumMod val="95000"/>
                    <a:lumOff val="5000"/>
                  </a:schemeClr>
                </a:solidFill>
              </a:rPr>
              <a:t>a</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b=b</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a</a:t>
            </a:r>
            <a:r>
              <a:rPr lang="ru-RU" altLang="ru-RU" sz="2200" i="1" dirty="0">
                <a:solidFill>
                  <a:schemeClr val="tx1">
                    <a:lumMod val="95000"/>
                    <a:lumOff val="5000"/>
                  </a:schemeClr>
                </a:solidFill>
              </a:rPr>
              <a:t>;</a:t>
            </a:r>
            <a:endParaRPr lang="ru-RU" altLang="ru-RU" sz="2200" dirty="0">
              <a:solidFill>
                <a:schemeClr val="tx1">
                  <a:lumMod val="95000"/>
                  <a:lumOff val="5000"/>
                </a:schemeClr>
              </a:solidFill>
            </a:endParaRPr>
          </a:p>
          <a:p>
            <a:pPr eaLnBrk="1" hangingPunct="1"/>
            <a:r>
              <a:rPr lang="ru-RU" altLang="ru-RU" sz="2200" dirty="0">
                <a:solidFill>
                  <a:schemeClr val="tx1">
                    <a:lumMod val="95000"/>
                    <a:lumOff val="5000"/>
                  </a:schemeClr>
                </a:solidFill>
              </a:rPr>
              <a:t>         б) относительно логического сложения:  </a:t>
            </a:r>
            <a:r>
              <a:rPr lang="ru-RU" altLang="ru-RU" sz="2200" i="1" dirty="0" err="1">
                <a:solidFill>
                  <a:schemeClr val="tx1">
                    <a:lumMod val="95000"/>
                    <a:lumOff val="5000"/>
                  </a:schemeClr>
                </a:solidFill>
              </a:rPr>
              <a:t>a+b=b+a</a:t>
            </a:r>
            <a:r>
              <a:rPr lang="ru-RU" altLang="ru-RU" sz="2200" i="1" dirty="0">
                <a:solidFill>
                  <a:schemeClr val="tx1">
                    <a:lumMod val="95000"/>
                    <a:lumOff val="5000"/>
                  </a:schemeClr>
                </a:solidFill>
              </a:rPr>
              <a:t>;</a:t>
            </a:r>
          </a:p>
          <a:p>
            <a:pPr eaLnBrk="1" hangingPunct="1"/>
            <a:endParaRPr lang="ru-RU" altLang="ru-RU" sz="2200" i="1" dirty="0">
              <a:solidFill>
                <a:schemeClr val="tx1">
                  <a:lumMod val="95000"/>
                  <a:lumOff val="5000"/>
                </a:schemeClr>
              </a:solidFill>
            </a:endParaRPr>
          </a:p>
          <a:p>
            <a:pPr eaLnBrk="1" hangingPunct="1"/>
            <a:r>
              <a:rPr lang="ru-RU" altLang="ru-RU" sz="2200" b="1" i="1" dirty="0">
                <a:solidFill>
                  <a:schemeClr val="tx1">
                    <a:lumMod val="95000"/>
                    <a:lumOff val="5000"/>
                  </a:schemeClr>
                </a:solidFill>
              </a:rPr>
              <a:t>Сочетательный (ассоциативный)</a:t>
            </a:r>
            <a:endParaRPr lang="ru-RU" altLang="ru-RU" sz="2200" b="1" dirty="0">
              <a:solidFill>
                <a:schemeClr val="tx1">
                  <a:lumMod val="95000"/>
                  <a:lumOff val="5000"/>
                </a:schemeClr>
              </a:solidFill>
            </a:endParaRPr>
          </a:p>
          <a:p>
            <a:pPr eaLnBrk="1" hangingPunct="1"/>
            <a:r>
              <a:rPr lang="ru-RU" altLang="ru-RU" sz="2200" b="1" dirty="0">
                <a:solidFill>
                  <a:schemeClr val="tx1">
                    <a:lumMod val="95000"/>
                    <a:lumOff val="5000"/>
                  </a:schemeClr>
                </a:solidFill>
              </a:rPr>
              <a:t>         </a:t>
            </a:r>
            <a:r>
              <a:rPr lang="ru-RU" altLang="ru-RU" sz="2200" dirty="0">
                <a:solidFill>
                  <a:schemeClr val="tx1">
                    <a:lumMod val="95000"/>
                    <a:lumOff val="5000"/>
                  </a:schemeClr>
                </a:solidFill>
              </a:rPr>
              <a:t>а) относительно логического умножения: </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a</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b</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c=</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a</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c</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b</a:t>
            </a:r>
            <a:r>
              <a:rPr lang="ru-RU" altLang="ru-RU" sz="2200" dirty="0">
                <a:solidFill>
                  <a:schemeClr val="tx1">
                    <a:lumMod val="95000"/>
                    <a:lumOff val="5000"/>
                  </a:schemeClr>
                </a:solidFill>
              </a:rPr>
              <a:t>;</a:t>
            </a:r>
          </a:p>
          <a:p>
            <a:pPr eaLnBrk="1" hangingPunct="1"/>
            <a:r>
              <a:rPr lang="ru-RU" altLang="ru-RU" sz="2200" dirty="0">
                <a:solidFill>
                  <a:schemeClr val="tx1">
                    <a:lumMod val="95000"/>
                    <a:lumOff val="5000"/>
                  </a:schemeClr>
                </a:solidFill>
              </a:rPr>
              <a:t>         б) относительно логического сложения: </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a+b</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c=a+</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b+c</a:t>
            </a:r>
            <a:r>
              <a:rPr lang="ru-RU" altLang="ru-RU" sz="2200" i="1" dirty="0">
                <a:solidFill>
                  <a:schemeClr val="tx1">
                    <a:lumMod val="95000"/>
                    <a:lumOff val="5000"/>
                  </a:schemeClr>
                </a:solidFill>
              </a:rPr>
              <a:t>);</a:t>
            </a:r>
          </a:p>
          <a:p>
            <a:pPr eaLnBrk="1" hangingPunct="1"/>
            <a:endParaRPr lang="ru-RU" altLang="ru-RU" sz="2200" i="1" dirty="0">
              <a:solidFill>
                <a:schemeClr val="tx1">
                  <a:lumMod val="95000"/>
                  <a:lumOff val="5000"/>
                </a:schemeClr>
              </a:solidFill>
            </a:endParaRPr>
          </a:p>
          <a:p>
            <a:pPr eaLnBrk="1" hangingPunct="1"/>
            <a:r>
              <a:rPr lang="ru-RU" altLang="ru-RU" sz="2200" b="1" i="1" dirty="0">
                <a:solidFill>
                  <a:schemeClr val="tx1">
                    <a:lumMod val="95000"/>
                    <a:lumOff val="5000"/>
                  </a:schemeClr>
                </a:solidFill>
              </a:rPr>
              <a:t>Распределительный (дистрибутивный)</a:t>
            </a:r>
            <a:endParaRPr lang="ru-RU" altLang="ru-RU" sz="2200" b="1" dirty="0">
              <a:solidFill>
                <a:schemeClr val="tx1">
                  <a:lumMod val="95000"/>
                  <a:lumOff val="5000"/>
                </a:schemeClr>
              </a:solidFill>
            </a:endParaRPr>
          </a:p>
          <a:p>
            <a:pPr eaLnBrk="1" hangingPunct="1"/>
            <a:r>
              <a:rPr lang="ru-RU" altLang="ru-RU" sz="2200" b="1" dirty="0">
                <a:solidFill>
                  <a:schemeClr val="tx1">
                    <a:lumMod val="95000"/>
                    <a:lumOff val="5000"/>
                  </a:schemeClr>
                </a:solidFill>
              </a:rPr>
              <a:t>         </a:t>
            </a:r>
            <a:r>
              <a:rPr lang="ru-RU" altLang="ru-RU" sz="2200" dirty="0">
                <a:solidFill>
                  <a:schemeClr val="tx1">
                    <a:lumMod val="95000"/>
                    <a:lumOff val="5000"/>
                  </a:schemeClr>
                </a:solidFill>
              </a:rPr>
              <a:t>а) относительно логического умножения: </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a+b</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c=a</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c+b</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c</a:t>
            </a:r>
            <a:r>
              <a:rPr lang="ru-RU" altLang="ru-RU" sz="2200" i="1" dirty="0">
                <a:solidFill>
                  <a:schemeClr val="tx1">
                    <a:lumMod val="95000"/>
                    <a:lumOff val="5000"/>
                  </a:schemeClr>
                </a:solidFill>
              </a:rPr>
              <a:t>;</a:t>
            </a:r>
            <a:endParaRPr lang="ru-RU" altLang="ru-RU" sz="2200" dirty="0">
              <a:solidFill>
                <a:schemeClr val="tx1">
                  <a:lumMod val="95000"/>
                  <a:lumOff val="5000"/>
                </a:schemeClr>
              </a:solidFill>
            </a:endParaRPr>
          </a:p>
          <a:p>
            <a:pPr eaLnBrk="1" hangingPunct="1"/>
            <a:r>
              <a:rPr lang="ru-RU" altLang="ru-RU" sz="2200" dirty="0">
                <a:solidFill>
                  <a:schemeClr val="tx1">
                    <a:lumMod val="95000"/>
                    <a:lumOff val="5000"/>
                  </a:schemeClr>
                </a:solidFill>
              </a:rPr>
              <a:t>         б) относительно логического сложения: </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a</a:t>
            </a:r>
            <a:r>
              <a:rPr lang="ru-RU" altLang="ru-RU" sz="2200" i="1" dirty="0">
                <a:solidFill>
                  <a:schemeClr val="tx1">
                    <a:lumMod val="95000"/>
                    <a:lumOff val="5000"/>
                  </a:schemeClr>
                </a:solidFill>
              </a:rPr>
              <a:t> </a:t>
            </a:r>
            <a:r>
              <a:rPr lang="ru-RU" altLang="ru-RU" sz="2200" i="1" dirty="0" err="1">
                <a:solidFill>
                  <a:schemeClr val="tx1">
                    <a:lumMod val="95000"/>
                    <a:lumOff val="5000"/>
                  </a:schemeClr>
                </a:solidFill>
              </a:rPr>
              <a:t>b+c=</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a+c</a:t>
            </a:r>
            <a:r>
              <a:rPr lang="ru-RU" altLang="ru-RU" sz="2200" i="1" dirty="0">
                <a:solidFill>
                  <a:schemeClr val="tx1">
                    <a:lumMod val="95000"/>
                    <a:lumOff val="5000"/>
                  </a:schemeClr>
                </a:solidFill>
              </a:rPr>
              <a:t>)(</a:t>
            </a:r>
            <a:r>
              <a:rPr lang="ru-RU" altLang="ru-RU" sz="2200" i="1" dirty="0" err="1">
                <a:solidFill>
                  <a:schemeClr val="tx1">
                    <a:lumMod val="95000"/>
                    <a:lumOff val="5000"/>
                  </a:schemeClr>
                </a:solidFill>
              </a:rPr>
              <a:t>b+c</a:t>
            </a:r>
            <a:r>
              <a:rPr lang="ru-RU" altLang="ru-RU" sz="2200" i="1" dirty="0">
                <a:solidFill>
                  <a:schemeClr val="tx1">
                    <a:lumMod val="95000"/>
                    <a:lumOff val="5000"/>
                  </a:schemeClr>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285728"/>
            <a:ext cx="9144000" cy="668338"/>
          </a:xfrm>
          <a:prstGeom prst="rect">
            <a:avLst/>
          </a:prstGeom>
          <a:noFill/>
          <a:ln w="9525">
            <a:noFill/>
            <a:miter lim="800000"/>
            <a:headEnd/>
            <a:tailEnd/>
          </a:ln>
        </p:spPr>
        <p:txBody>
          <a:bodyPr>
            <a:spAutoFit/>
          </a:bodyPr>
          <a:lstStyle/>
          <a:p>
            <a:pPr algn="ctr" eaLnBrk="1" hangingPunct="1">
              <a:lnSpc>
                <a:spcPct val="90000"/>
              </a:lnSpc>
              <a:buFont typeface="Wingdings" pitchFamily="2" charset="2"/>
              <a:buNone/>
            </a:pPr>
            <a:r>
              <a:rPr lang="ru-RU" altLang="ru-RU" sz="2800" b="1" dirty="0">
                <a:solidFill>
                  <a:schemeClr val="tx1">
                    <a:lumMod val="95000"/>
                    <a:lumOff val="5000"/>
                  </a:schemeClr>
                </a:solidFill>
              </a:rPr>
              <a:t>Основные законы алгебры Буля:</a:t>
            </a:r>
          </a:p>
          <a:p>
            <a:pPr algn="ctr" eaLnBrk="1" hangingPunct="1">
              <a:lnSpc>
                <a:spcPct val="90000"/>
              </a:lnSpc>
              <a:buFont typeface="Wingdings" pitchFamily="2" charset="2"/>
              <a:buNone/>
            </a:pPr>
            <a:endParaRPr lang="ru-RU" altLang="ru-RU" sz="1400" b="1" dirty="0">
              <a:solidFill>
                <a:schemeClr val="tx1">
                  <a:lumMod val="95000"/>
                  <a:lumOff val="5000"/>
                </a:schemeClr>
              </a:solidFill>
            </a:endParaRPr>
          </a:p>
        </p:txBody>
      </p:sp>
      <p:sp>
        <p:nvSpPr>
          <p:cNvPr id="12291" name="Rectangle 4"/>
          <p:cNvSpPr>
            <a:spLocks noChangeArrowheads="1"/>
          </p:cNvSpPr>
          <p:nvPr/>
        </p:nvSpPr>
        <p:spPr bwMode="auto">
          <a:xfrm>
            <a:off x="1533525" y="1600200"/>
            <a:ext cx="184150" cy="366713"/>
          </a:xfrm>
          <a:prstGeom prst="rect">
            <a:avLst/>
          </a:prstGeom>
          <a:noFill/>
          <a:ln w="9525">
            <a:noFill/>
            <a:miter lim="800000"/>
            <a:headEnd/>
            <a:tailEnd/>
          </a:ln>
          <a:effectLst/>
        </p:spPr>
        <p:txBody>
          <a:bodyPr wrap="none">
            <a:spAutoFit/>
          </a:bodyPr>
          <a:lstStyle/>
          <a:p>
            <a:endParaRPr lang="ru-RU" altLang="ru-RU"/>
          </a:p>
        </p:txBody>
      </p:sp>
      <p:sp>
        <p:nvSpPr>
          <p:cNvPr id="12292" name="Rectangle 5"/>
          <p:cNvSpPr>
            <a:spLocks noChangeArrowheads="1"/>
          </p:cNvSpPr>
          <p:nvPr/>
        </p:nvSpPr>
        <p:spPr bwMode="auto">
          <a:xfrm>
            <a:off x="1533525" y="1646238"/>
            <a:ext cx="1901825" cy="0"/>
          </a:xfrm>
          <a:prstGeom prst="rect">
            <a:avLst/>
          </a:prstGeom>
          <a:noFill/>
          <a:ln w="9525">
            <a:noFill/>
            <a:miter lim="800000"/>
            <a:headEnd/>
            <a:tailEnd/>
          </a:ln>
          <a:effectLst/>
        </p:spPr>
        <p:txBody>
          <a:bodyPr wrap="none">
            <a:spAutoFit/>
          </a:bodyPr>
          <a:lstStyle/>
          <a:p>
            <a:pPr eaLnBrk="1" hangingPunct="1"/>
            <a:endParaRPr lang="ru-RU" altLang="ru-RU"/>
          </a:p>
        </p:txBody>
      </p:sp>
      <p:sp>
        <p:nvSpPr>
          <p:cNvPr id="12293" name="Rectangle 6"/>
          <p:cNvSpPr>
            <a:spLocks noChangeArrowheads="1"/>
          </p:cNvSpPr>
          <p:nvPr/>
        </p:nvSpPr>
        <p:spPr bwMode="auto">
          <a:xfrm>
            <a:off x="4059238" y="1778000"/>
            <a:ext cx="374650" cy="0"/>
          </a:xfrm>
          <a:prstGeom prst="rect">
            <a:avLst/>
          </a:prstGeom>
          <a:noFill/>
          <a:ln w="9525">
            <a:noFill/>
            <a:miter lim="800000"/>
            <a:headEnd/>
            <a:tailEnd/>
          </a:ln>
          <a:effectLst/>
        </p:spPr>
        <p:txBody>
          <a:bodyPr wrap="none">
            <a:spAutoFit/>
          </a:bodyPr>
          <a:lstStyle/>
          <a:p>
            <a:pPr eaLnBrk="1" hangingPunct="1"/>
            <a:endParaRPr lang="ru-RU" altLang="ru-RU"/>
          </a:p>
        </p:txBody>
      </p:sp>
      <p:pic>
        <p:nvPicPr>
          <p:cNvPr id="12294" name="Рисунок 1"/>
          <p:cNvPicPr>
            <a:picLocks noChangeAspect="1"/>
          </p:cNvPicPr>
          <p:nvPr/>
        </p:nvPicPr>
        <p:blipFill>
          <a:blip r:embed="rId2"/>
          <a:srcRect r="42111"/>
          <a:stretch>
            <a:fillRect/>
          </a:stretch>
        </p:blipFill>
        <p:spPr bwMode="auto">
          <a:xfrm>
            <a:off x="769938" y="4643446"/>
            <a:ext cx="2690812" cy="1778000"/>
          </a:xfrm>
          <a:prstGeom prst="rect">
            <a:avLst/>
          </a:prstGeom>
          <a:noFill/>
          <a:ln w="9525">
            <a:noFill/>
            <a:miter lim="800000"/>
            <a:headEnd/>
            <a:tailEnd/>
          </a:ln>
        </p:spPr>
      </p:pic>
      <p:pic>
        <p:nvPicPr>
          <p:cNvPr id="12295" name="Рисунок 7"/>
          <p:cNvPicPr>
            <a:picLocks noChangeAspect="1"/>
          </p:cNvPicPr>
          <p:nvPr/>
        </p:nvPicPr>
        <p:blipFill>
          <a:blip r:embed="rId2"/>
          <a:srcRect l="59016"/>
          <a:stretch>
            <a:fillRect/>
          </a:stretch>
        </p:blipFill>
        <p:spPr bwMode="auto">
          <a:xfrm>
            <a:off x="4232275" y="4643446"/>
            <a:ext cx="2000250" cy="1658938"/>
          </a:xfrm>
          <a:prstGeom prst="rect">
            <a:avLst/>
          </a:prstGeom>
          <a:noFill/>
          <a:ln w="9525">
            <a:noFill/>
            <a:miter lim="800000"/>
            <a:headEnd/>
            <a:tailEnd/>
          </a:ln>
        </p:spPr>
      </p:pic>
      <p:pic>
        <p:nvPicPr>
          <p:cNvPr id="12296" name="Рисунок 2"/>
          <p:cNvPicPr>
            <a:picLocks noChangeAspect="1"/>
          </p:cNvPicPr>
          <p:nvPr/>
        </p:nvPicPr>
        <p:blipFill>
          <a:blip r:embed="rId3"/>
          <a:srcRect/>
          <a:stretch>
            <a:fillRect/>
          </a:stretch>
        </p:blipFill>
        <p:spPr bwMode="auto">
          <a:xfrm>
            <a:off x="6553200" y="4745046"/>
            <a:ext cx="2328863" cy="1512888"/>
          </a:xfrm>
          <a:prstGeom prst="rect">
            <a:avLst/>
          </a:prstGeom>
          <a:noFill/>
          <a:ln w="9525">
            <a:noFill/>
            <a:miter lim="800000"/>
            <a:headEnd/>
            <a:tailEnd/>
          </a:ln>
        </p:spPr>
      </p:pic>
      <p:sp>
        <p:nvSpPr>
          <p:cNvPr id="12297" name="Номер слайда 1"/>
          <p:cNvSpPr>
            <a:spLocks noGrp="1"/>
          </p:cNvSpPr>
          <p:nvPr>
            <p:ph type="sldNum" sz="quarter" idx="12"/>
          </p:nvPr>
        </p:nvSpPr>
        <p:spPr>
          <a:xfrm>
            <a:off x="6934200" y="6040446"/>
            <a:ext cx="2133600" cy="476250"/>
          </a:xfrm>
          <a:noFill/>
        </p:spPr>
        <p:txBody>
          <a:bodyPr/>
          <a:lstStyle/>
          <a:p>
            <a:fld id="{51F66CB4-D48A-4BD4-B218-A1A23C420CFF}" type="slidenum">
              <a:rPr lang="ru-RU" altLang="ru-RU"/>
              <a:pPr/>
              <a:t>16</a:t>
            </a:fld>
            <a:endParaRPr lang="ru-RU" altLang="ru-RU"/>
          </a:p>
        </p:txBody>
      </p:sp>
      <p:pic>
        <p:nvPicPr>
          <p:cNvPr id="12298" name="Рисунок 4"/>
          <p:cNvPicPr>
            <a:picLocks noChangeAspect="1"/>
          </p:cNvPicPr>
          <p:nvPr/>
        </p:nvPicPr>
        <p:blipFill>
          <a:blip r:embed="rId4"/>
          <a:srcRect/>
          <a:stretch>
            <a:fillRect/>
          </a:stretch>
        </p:blipFill>
        <p:spPr bwMode="auto">
          <a:xfrm>
            <a:off x="642910" y="1000108"/>
            <a:ext cx="786765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285728"/>
            <a:ext cx="9144000" cy="668338"/>
          </a:xfrm>
          <a:prstGeom prst="rect">
            <a:avLst/>
          </a:prstGeom>
          <a:noFill/>
          <a:ln w="9525">
            <a:noFill/>
            <a:miter lim="800000"/>
            <a:headEnd/>
            <a:tailEnd/>
          </a:ln>
        </p:spPr>
        <p:txBody>
          <a:bodyPr>
            <a:spAutoFit/>
          </a:bodyPr>
          <a:lstStyle/>
          <a:p>
            <a:pPr algn="ctr" eaLnBrk="1" hangingPunct="1">
              <a:lnSpc>
                <a:spcPct val="90000"/>
              </a:lnSpc>
              <a:buFont typeface="Wingdings" pitchFamily="2" charset="2"/>
              <a:buNone/>
            </a:pPr>
            <a:r>
              <a:rPr lang="ru-RU" altLang="ru-RU" sz="2800" b="1" dirty="0">
                <a:solidFill>
                  <a:schemeClr val="tx1">
                    <a:lumMod val="95000"/>
                    <a:lumOff val="5000"/>
                  </a:schemeClr>
                </a:solidFill>
              </a:rPr>
              <a:t>Основные законы алгебры Буля:</a:t>
            </a:r>
          </a:p>
          <a:p>
            <a:pPr algn="ctr" eaLnBrk="1" hangingPunct="1">
              <a:lnSpc>
                <a:spcPct val="90000"/>
              </a:lnSpc>
              <a:buFont typeface="Wingdings" pitchFamily="2" charset="2"/>
              <a:buNone/>
            </a:pPr>
            <a:endParaRPr lang="ru-RU" altLang="ru-RU" sz="1400" b="1" dirty="0">
              <a:solidFill>
                <a:schemeClr val="tx1">
                  <a:lumMod val="95000"/>
                  <a:lumOff val="5000"/>
                </a:schemeClr>
              </a:solidFill>
            </a:endParaRPr>
          </a:p>
        </p:txBody>
      </p:sp>
      <p:sp>
        <p:nvSpPr>
          <p:cNvPr id="13315" name="Rectangle 4"/>
          <p:cNvSpPr>
            <a:spLocks noChangeArrowheads="1"/>
          </p:cNvSpPr>
          <p:nvPr/>
        </p:nvSpPr>
        <p:spPr bwMode="auto">
          <a:xfrm>
            <a:off x="1533525" y="1600200"/>
            <a:ext cx="184150" cy="366713"/>
          </a:xfrm>
          <a:prstGeom prst="rect">
            <a:avLst/>
          </a:prstGeom>
          <a:noFill/>
          <a:ln w="9525">
            <a:noFill/>
            <a:miter lim="800000"/>
            <a:headEnd/>
            <a:tailEnd/>
          </a:ln>
          <a:effectLst/>
        </p:spPr>
        <p:txBody>
          <a:bodyPr wrap="none">
            <a:spAutoFit/>
          </a:bodyPr>
          <a:lstStyle/>
          <a:p>
            <a:endParaRPr lang="ru-RU" altLang="ru-RU"/>
          </a:p>
        </p:txBody>
      </p:sp>
      <p:sp>
        <p:nvSpPr>
          <p:cNvPr id="13316" name="Rectangle 5"/>
          <p:cNvSpPr>
            <a:spLocks noChangeArrowheads="1"/>
          </p:cNvSpPr>
          <p:nvPr/>
        </p:nvSpPr>
        <p:spPr bwMode="auto">
          <a:xfrm>
            <a:off x="1533525" y="1646238"/>
            <a:ext cx="1901825" cy="0"/>
          </a:xfrm>
          <a:prstGeom prst="rect">
            <a:avLst/>
          </a:prstGeom>
          <a:noFill/>
          <a:ln w="9525">
            <a:noFill/>
            <a:miter lim="800000"/>
            <a:headEnd/>
            <a:tailEnd/>
          </a:ln>
          <a:effectLst/>
        </p:spPr>
        <p:txBody>
          <a:bodyPr wrap="none">
            <a:spAutoFit/>
          </a:bodyPr>
          <a:lstStyle/>
          <a:p>
            <a:pPr eaLnBrk="1" hangingPunct="1"/>
            <a:endParaRPr lang="ru-RU" altLang="ru-RU"/>
          </a:p>
        </p:txBody>
      </p:sp>
      <p:sp>
        <p:nvSpPr>
          <p:cNvPr id="13317" name="Rectangle 6"/>
          <p:cNvSpPr>
            <a:spLocks noChangeArrowheads="1"/>
          </p:cNvSpPr>
          <p:nvPr/>
        </p:nvSpPr>
        <p:spPr bwMode="auto">
          <a:xfrm>
            <a:off x="4059238" y="1778000"/>
            <a:ext cx="374650" cy="0"/>
          </a:xfrm>
          <a:prstGeom prst="rect">
            <a:avLst/>
          </a:prstGeom>
          <a:noFill/>
          <a:ln w="9525">
            <a:noFill/>
            <a:miter lim="800000"/>
            <a:headEnd/>
            <a:tailEnd/>
          </a:ln>
          <a:effectLst/>
        </p:spPr>
        <p:txBody>
          <a:bodyPr wrap="none">
            <a:spAutoFit/>
          </a:bodyPr>
          <a:lstStyle/>
          <a:p>
            <a:pPr eaLnBrk="1" hangingPunct="1"/>
            <a:endParaRPr lang="ru-RU" altLang="ru-RU"/>
          </a:p>
        </p:txBody>
      </p:sp>
      <p:sp>
        <p:nvSpPr>
          <p:cNvPr id="13318" name="Номер слайда 1"/>
          <p:cNvSpPr>
            <a:spLocks noGrp="1"/>
          </p:cNvSpPr>
          <p:nvPr>
            <p:ph type="sldNum" sz="quarter" idx="12"/>
          </p:nvPr>
        </p:nvSpPr>
        <p:spPr>
          <a:xfrm>
            <a:off x="6934200" y="6477000"/>
            <a:ext cx="2133600" cy="476250"/>
          </a:xfrm>
          <a:noFill/>
        </p:spPr>
        <p:txBody>
          <a:bodyPr/>
          <a:lstStyle/>
          <a:p>
            <a:fld id="{5D8090AD-7801-4828-8F20-9DD4367DAF8C}" type="slidenum">
              <a:rPr lang="ru-RU" altLang="ru-RU"/>
              <a:pPr/>
              <a:t>17</a:t>
            </a:fld>
            <a:endParaRPr lang="ru-RU" altLang="ru-RU"/>
          </a:p>
        </p:txBody>
      </p:sp>
      <p:pic>
        <p:nvPicPr>
          <p:cNvPr id="13319" name="Рисунок 2"/>
          <p:cNvPicPr>
            <a:picLocks noChangeAspect="1"/>
          </p:cNvPicPr>
          <p:nvPr/>
        </p:nvPicPr>
        <p:blipFill>
          <a:blip r:embed="rId2"/>
          <a:srcRect l="62083" t="17036" r="11874" b="17036"/>
          <a:stretch>
            <a:fillRect/>
          </a:stretch>
        </p:blipFill>
        <p:spPr bwMode="auto">
          <a:xfrm>
            <a:off x="714348" y="785794"/>
            <a:ext cx="8127572"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4525963"/>
          </a:xfrm>
        </p:spPr>
        <p:txBody>
          <a:bodyPr>
            <a:normAutofit/>
          </a:bodyPr>
          <a:lstStyle/>
          <a:p>
            <a:r>
              <a:rPr lang="ru-RU" sz="2800" dirty="0" smtClean="0"/>
              <a:t>Часто в практических задачах пользуются не функцией </a:t>
            </a:r>
            <a:r>
              <a:rPr lang="ru-RU" sz="2800" i="1" dirty="0" err="1" smtClean="0"/>
              <a:t>z</a:t>
            </a:r>
            <a:r>
              <a:rPr lang="ru-RU" sz="2800" dirty="0" smtClean="0"/>
              <a:t>, а функцией неработоспособности, представляющей собой отрицание </a:t>
            </a:r>
            <a:r>
              <a:rPr lang="ru-RU" sz="2800" i="1" dirty="0" err="1" smtClean="0"/>
              <a:t>z</a:t>
            </a:r>
            <a:r>
              <a:rPr lang="ru-RU" sz="2800" dirty="0" smtClean="0"/>
              <a:t>, т.е.  (ФНР). Для мостиковой схемы воспользовавшись так называемым </a:t>
            </a:r>
            <a:r>
              <a:rPr lang="ru-RU" sz="2800" i="1" dirty="0" smtClean="0">
                <a:solidFill>
                  <a:srgbClr val="0070C0"/>
                </a:solidFill>
              </a:rPr>
              <a:t>законом инверсий</a:t>
            </a:r>
            <a:r>
              <a:rPr lang="ru-RU" sz="2800" i="1" dirty="0" smtClean="0"/>
              <a:t>,</a:t>
            </a:r>
            <a:r>
              <a:rPr lang="ru-RU" sz="2800" dirty="0" smtClean="0"/>
              <a:t> в соответствии с которым</a:t>
            </a:r>
          </a:p>
          <a:p>
            <a:endParaRPr lang="en-US" sz="2800" dirty="0" smtClean="0"/>
          </a:p>
          <a:p>
            <a:endParaRPr lang="en-US" sz="2800" dirty="0" smtClean="0"/>
          </a:p>
          <a:p>
            <a:pPr>
              <a:buNone/>
            </a:pPr>
            <a:r>
              <a:rPr lang="ru-RU" sz="2800" dirty="0" smtClean="0"/>
              <a:t>можно определить функцию</a:t>
            </a:r>
          </a:p>
          <a:p>
            <a:endParaRPr lang="ru-RU" sz="2800" dirty="0"/>
          </a:p>
        </p:txBody>
      </p:sp>
      <p:pic>
        <p:nvPicPr>
          <p:cNvPr id="29698" name="Picture 2"/>
          <p:cNvPicPr>
            <a:picLocks noChangeAspect="1" noChangeArrowheads="1"/>
          </p:cNvPicPr>
          <p:nvPr/>
        </p:nvPicPr>
        <p:blipFill>
          <a:blip r:embed="rId2"/>
          <a:srcRect/>
          <a:stretch>
            <a:fillRect/>
          </a:stretch>
        </p:blipFill>
        <p:spPr bwMode="auto">
          <a:xfrm>
            <a:off x="2428859" y="2928934"/>
            <a:ext cx="4489697" cy="642942"/>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500034" y="4572008"/>
            <a:ext cx="8292562"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ru-RU" sz="3200" b="1" i="1" dirty="0" smtClean="0">
                <a:solidFill>
                  <a:srgbClr val="0070C0"/>
                </a:solidFill>
              </a:rPr>
              <a:t>Метод дерева отказов</a:t>
            </a:r>
            <a:endParaRPr lang="ru-RU" sz="3200" b="1" dirty="0">
              <a:solidFill>
                <a:srgbClr val="0070C0"/>
              </a:solidFill>
            </a:endParaRPr>
          </a:p>
        </p:txBody>
      </p:sp>
      <p:sp>
        <p:nvSpPr>
          <p:cNvPr id="3" name="Содержимое 2"/>
          <p:cNvSpPr>
            <a:spLocks noGrp="1"/>
          </p:cNvSpPr>
          <p:nvPr>
            <p:ph idx="1"/>
          </p:nvPr>
        </p:nvSpPr>
        <p:spPr>
          <a:xfrm>
            <a:off x="214282" y="714356"/>
            <a:ext cx="8929718" cy="5429288"/>
          </a:xfrm>
        </p:spPr>
        <p:txBody>
          <a:bodyPr>
            <a:noAutofit/>
          </a:bodyPr>
          <a:lstStyle/>
          <a:p>
            <a:r>
              <a:rPr lang="ru-RU" sz="2800" dirty="0" smtClean="0"/>
              <a:t>Построение дерева отказов начинается с формулировки конечного высказывания об отказе системы. При исследовании безотказности системы конечное высказывание относится к определению события, реализация которого приводит к нарушению функционирования в рассматриваемом интервале времени при заданных условиях. </a:t>
            </a:r>
            <a:endParaRPr lang="en-US" sz="2800" dirty="0" smtClean="0"/>
          </a:p>
          <a:p>
            <a:r>
              <a:rPr lang="ru-RU" sz="2800" dirty="0" smtClean="0"/>
              <a:t>Логическое условие реализации события или состояния конечного уровня в форме функции неработоспособности (отказа) записывается с помощью знаков логического умножения и сложения</a:t>
            </a:r>
            <a:r>
              <a:rPr lang="en-US" sz="2800" dirty="0" smtClean="0"/>
              <a:t>. </a:t>
            </a:r>
            <a:r>
              <a:rPr lang="ru-RU" sz="2800" dirty="0" smtClean="0"/>
              <a:t>Формирование функции неработоспособности (отказа) начинается с самого нижнего уровня дерева отказов, где все высказывания простые.</a:t>
            </a:r>
          </a:p>
          <a:p>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r>
              <a:rPr lang="ru-RU" sz="3200" i="1" dirty="0" smtClean="0">
                <a:solidFill>
                  <a:srgbClr val="0070C0"/>
                </a:solidFill>
              </a:rPr>
              <a:t>Оценка дефицита мощности и </a:t>
            </a:r>
            <a:r>
              <a:rPr lang="ru-RU" sz="3200" i="1" dirty="0" err="1" smtClean="0">
                <a:solidFill>
                  <a:srgbClr val="0070C0"/>
                </a:solidFill>
              </a:rPr>
              <a:t>недоотпуска</a:t>
            </a:r>
            <a:r>
              <a:rPr lang="ru-RU" sz="3200" i="1" dirty="0" smtClean="0">
                <a:solidFill>
                  <a:srgbClr val="0070C0"/>
                </a:solidFill>
              </a:rPr>
              <a:t> электроэнергии</a:t>
            </a:r>
            <a:endParaRPr lang="ru-RU" sz="3200" dirty="0">
              <a:solidFill>
                <a:srgbClr val="0070C0"/>
              </a:solidFill>
            </a:endParaRPr>
          </a:p>
        </p:txBody>
      </p:sp>
      <p:sp>
        <p:nvSpPr>
          <p:cNvPr id="3" name="Содержимое 2"/>
          <p:cNvSpPr>
            <a:spLocks noGrp="1"/>
          </p:cNvSpPr>
          <p:nvPr>
            <p:ph idx="1"/>
          </p:nvPr>
        </p:nvSpPr>
        <p:spPr>
          <a:xfrm>
            <a:off x="500034" y="1214423"/>
            <a:ext cx="8229600" cy="1000132"/>
          </a:xfrm>
        </p:spPr>
        <p:txBody>
          <a:bodyPr>
            <a:normAutofit/>
          </a:bodyPr>
          <a:lstStyle/>
          <a:p>
            <a:r>
              <a:rPr lang="ru-RU" sz="2800" dirty="0" smtClean="0"/>
              <a:t>Рассмотрим сначала случай, когда время восстановления электроснабжения  меньше суток.</a:t>
            </a:r>
            <a:endParaRPr lang="ru-RU" sz="2800" dirty="0"/>
          </a:p>
        </p:txBody>
      </p:sp>
      <p:pic>
        <p:nvPicPr>
          <p:cNvPr id="1026" name="Picture 2"/>
          <p:cNvPicPr>
            <a:picLocks noChangeAspect="1" noChangeArrowheads="1"/>
          </p:cNvPicPr>
          <p:nvPr/>
        </p:nvPicPr>
        <p:blipFill>
          <a:blip r:embed="rId2"/>
          <a:srcRect/>
          <a:stretch>
            <a:fillRect/>
          </a:stretch>
        </p:blipFill>
        <p:spPr bwMode="auto">
          <a:xfrm>
            <a:off x="1071538" y="2285992"/>
            <a:ext cx="7410031"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42844" y="357166"/>
            <a:ext cx="8894951"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429684" cy="4643446"/>
          </a:xfrm>
        </p:spPr>
        <p:txBody>
          <a:bodyPr>
            <a:noAutofit/>
          </a:bodyPr>
          <a:lstStyle/>
          <a:p>
            <a:pPr>
              <a:buNone/>
            </a:pPr>
            <a:r>
              <a:rPr lang="ru-RU" sz="2800" dirty="0" smtClean="0"/>
              <a:t>Напомним, что при дизъюнкции простых высказываний </a:t>
            </a:r>
            <a:r>
              <a:rPr lang="ru-RU" sz="2800" i="1" dirty="0" smtClean="0"/>
              <a:t>а</a:t>
            </a:r>
            <a:r>
              <a:rPr lang="ru-RU" sz="2800" dirty="0" smtClean="0"/>
              <a:t>, </a:t>
            </a:r>
            <a:r>
              <a:rPr lang="ru-RU" sz="2800" i="1" dirty="0" smtClean="0"/>
              <a:t>в</a:t>
            </a:r>
            <a:r>
              <a:rPr lang="ru-RU" sz="2800" dirty="0" smtClean="0"/>
              <a:t>, </a:t>
            </a:r>
            <a:r>
              <a:rPr lang="ru-RU" sz="2800" i="1" dirty="0" smtClean="0"/>
              <a:t>с</a:t>
            </a:r>
            <a:r>
              <a:rPr lang="ru-RU" sz="2800" dirty="0" smtClean="0"/>
              <a:t> промежуточное сложное высказывание записывается как</a:t>
            </a:r>
          </a:p>
          <a:p>
            <a:pPr>
              <a:buNone/>
            </a:pPr>
            <a:r>
              <a:rPr lang="ru-RU" sz="2800" i="1" dirty="0" smtClean="0"/>
              <a:t>А </a:t>
            </a:r>
            <a:r>
              <a:rPr lang="ru-RU" sz="2800" dirty="0" smtClean="0"/>
              <a:t>= </a:t>
            </a:r>
            <a:r>
              <a:rPr lang="ru-RU" sz="2800" i="1" dirty="0" err="1" smtClean="0"/>
              <a:t>а</a:t>
            </a:r>
            <a:r>
              <a:rPr lang="ru-RU" sz="2800" i="1" dirty="0" smtClean="0"/>
              <a:t> </a:t>
            </a:r>
            <a:r>
              <a:rPr lang="ru-RU" sz="2800" dirty="0" smtClean="0"/>
              <a:t>+ </a:t>
            </a:r>
            <a:r>
              <a:rPr lang="en-US" sz="2800" i="1" dirty="0" smtClean="0"/>
              <a:t>b </a:t>
            </a:r>
            <a:r>
              <a:rPr lang="ru-RU" sz="2800" i="1" dirty="0" smtClean="0"/>
              <a:t>+ с </a:t>
            </a:r>
            <a:r>
              <a:rPr lang="ru-RU" sz="2800" dirty="0" smtClean="0">
                <a:sym typeface="Symbol"/>
              </a:rPr>
              <a:t></a:t>
            </a:r>
            <a:r>
              <a:rPr lang="ru-RU" sz="2800" dirty="0" smtClean="0"/>
              <a:t> </a:t>
            </a:r>
            <a:r>
              <a:rPr lang="ru-RU" sz="2800" i="1" dirty="0" smtClean="0"/>
              <a:t>а </a:t>
            </a:r>
            <a:r>
              <a:rPr lang="ru-RU" sz="2800" dirty="0" smtClean="0">
                <a:sym typeface="Symbol"/>
              </a:rPr>
              <a:t></a:t>
            </a:r>
            <a:r>
              <a:rPr lang="ru-RU" sz="2800" dirty="0" smtClean="0"/>
              <a:t> </a:t>
            </a:r>
            <a:r>
              <a:rPr lang="en-US" sz="2800" i="1" dirty="0" smtClean="0"/>
              <a:t>b </a:t>
            </a:r>
            <a:r>
              <a:rPr lang="ru-RU" sz="2800" dirty="0" smtClean="0">
                <a:sym typeface="Symbol"/>
              </a:rPr>
              <a:t></a:t>
            </a:r>
            <a:r>
              <a:rPr lang="ru-RU" sz="2800" dirty="0" smtClean="0"/>
              <a:t> </a:t>
            </a:r>
            <a:r>
              <a:rPr lang="ru-RU" sz="2800" i="1" dirty="0" smtClean="0"/>
              <a:t>с</a:t>
            </a:r>
            <a:r>
              <a:rPr lang="ru-RU" sz="2800" dirty="0" smtClean="0"/>
              <a:t>,</a:t>
            </a:r>
          </a:p>
          <a:p>
            <a:pPr>
              <a:buNone/>
            </a:pPr>
            <a:endParaRPr lang="ru-RU" sz="2800" dirty="0" smtClean="0"/>
          </a:p>
          <a:p>
            <a:pPr>
              <a:buNone/>
            </a:pPr>
            <a:r>
              <a:rPr lang="ru-RU" sz="2800" dirty="0" smtClean="0"/>
              <a:t>при конъюнкции простых высказываний промежуточное сложное высказывание записывается в виде</a:t>
            </a:r>
          </a:p>
          <a:p>
            <a:pPr>
              <a:buNone/>
            </a:pPr>
            <a:r>
              <a:rPr lang="ru-RU" sz="2800" i="1" dirty="0" smtClean="0"/>
              <a:t>В = а</a:t>
            </a:r>
            <a:r>
              <a:rPr lang="en-US" sz="2800" i="1" dirty="0" smtClean="0"/>
              <a:t>b</a:t>
            </a:r>
            <a:r>
              <a:rPr lang="ru-RU" sz="2800" i="1" dirty="0" smtClean="0"/>
              <a:t>с </a:t>
            </a:r>
            <a:r>
              <a:rPr lang="ru-RU" sz="2800" i="1" dirty="0" smtClean="0">
                <a:sym typeface="Symbol"/>
              </a:rPr>
              <a:t></a:t>
            </a:r>
            <a:r>
              <a:rPr lang="ru-RU" sz="2800" i="1" dirty="0" smtClean="0"/>
              <a:t> а </a:t>
            </a:r>
            <a:r>
              <a:rPr lang="ru-RU" sz="2800" i="1" dirty="0" smtClean="0">
                <a:sym typeface="Symbol"/>
              </a:rPr>
              <a:t></a:t>
            </a:r>
            <a:r>
              <a:rPr lang="ru-RU" sz="2800" i="1" dirty="0" smtClean="0"/>
              <a:t> </a:t>
            </a:r>
            <a:r>
              <a:rPr lang="en-US" sz="2800" i="1" dirty="0" smtClean="0"/>
              <a:t>b </a:t>
            </a:r>
            <a:r>
              <a:rPr lang="ru-RU" sz="2800" i="1" dirty="0" smtClean="0">
                <a:sym typeface="Symbol"/>
              </a:rPr>
              <a:t></a:t>
            </a:r>
            <a:r>
              <a:rPr lang="ru-RU" sz="2800" i="1" dirty="0" smtClean="0"/>
              <a:t> с</a:t>
            </a:r>
            <a:r>
              <a:rPr lang="ru-RU" sz="2800" dirty="0" smtClean="0"/>
              <a:t>.</a:t>
            </a:r>
          </a:p>
          <a:p>
            <a:pPr>
              <a:buNone/>
            </a:pPr>
            <a:endParaRPr lang="ru-RU" sz="2800" dirty="0" smtClean="0"/>
          </a:p>
          <a:p>
            <a:pPr>
              <a:buNone/>
            </a:pPr>
            <a:r>
              <a:rPr lang="ru-RU" sz="2800" dirty="0" smtClean="0"/>
              <a:t>Здесь знак </a:t>
            </a:r>
            <a:r>
              <a:rPr lang="ru-RU" sz="2800" dirty="0" smtClean="0">
                <a:sym typeface="Symbol"/>
              </a:rPr>
              <a:t></a:t>
            </a:r>
            <a:r>
              <a:rPr lang="ru-RU" sz="2800" dirty="0" smtClean="0"/>
              <a:t> означает эквивалентность.</a:t>
            </a:r>
          </a:p>
          <a:p>
            <a:endParaRPr lang="ru-RU"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786874" cy="6572272"/>
          </a:xfrm>
        </p:spPr>
        <p:txBody>
          <a:bodyPr>
            <a:normAutofit fontScale="40000" lnSpcReduction="20000"/>
          </a:bodyPr>
          <a:lstStyle/>
          <a:p>
            <a:pPr>
              <a:buNone/>
            </a:pPr>
            <a:r>
              <a:rPr lang="ru-RU" sz="6800" dirty="0" smtClean="0">
                <a:latin typeface="Times New Roman" pitchFamily="18" charset="0"/>
                <a:cs typeface="Times New Roman" pitchFamily="18" charset="0"/>
              </a:rPr>
              <a:t>В каждой комбинации сокращаются по правилам алгебры логики одинаковые простые высказывания, кроме одного. Из суммы полученных комбинаций простых высказываний данного уровня дерева сокращаются (отбрасываются) одинаковые комбинации, кроме одной. Сокращаются также все комбинации, включающие в себя члены, которые содержатся в комбинациях меньшего объема.</a:t>
            </a:r>
          </a:p>
          <a:p>
            <a:pPr>
              <a:buNone/>
            </a:pPr>
            <a:r>
              <a:rPr lang="ru-RU" sz="6800" dirty="0" smtClean="0">
                <a:latin typeface="Times New Roman" pitchFamily="18" charset="0"/>
                <a:cs typeface="Times New Roman" pitchFamily="18" charset="0"/>
              </a:rPr>
              <a:t>При определении практически возможных способов отказа следует отбросить конъюнкции более высокого порядка (точнее если их порядок превышает порядок остающихся более чем в 2 раза).</a:t>
            </a:r>
          </a:p>
          <a:p>
            <a:pPr>
              <a:buNone/>
            </a:pPr>
            <a:r>
              <a:rPr lang="ru-RU" sz="6800" dirty="0" smtClean="0">
                <a:latin typeface="Times New Roman" pitchFamily="18" charset="0"/>
                <a:cs typeface="Times New Roman" pitchFamily="18" charset="0"/>
              </a:rPr>
              <a:t>Например, запись функции отказа</a:t>
            </a:r>
          </a:p>
          <a:p>
            <a:pPr>
              <a:buNone/>
            </a:pPr>
            <a:r>
              <a:rPr lang="ru-RU" sz="6800" dirty="0" smtClean="0">
                <a:latin typeface="Times New Roman" pitchFamily="18" charset="0"/>
                <a:cs typeface="Times New Roman" pitchFamily="18" charset="0"/>
              </a:rPr>
              <a:t> </a:t>
            </a:r>
            <a:r>
              <a:rPr lang="en-US" sz="6800" b="1" i="1" dirty="0" err="1" smtClean="0">
                <a:latin typeface="Times New Roman" pitchFamily="18" charset="0"/>
                <a:cs typeface="Times New Roman" pitchFamily="18" charset="0"/>
              </a:rPr>
              <a:t>ab</a:t>
            </a:r>
            <a:r>
              <a:rPr lang="en-US" sz="6800" b="1" i="1" dirty="0" smtClean="0">
                <a:latin typeface="Times New Roman" pitchFamily="18" charset="0"/>
                <a:cs typeface="Times New Roman" pitchFamily="18" charset="0"/>
              </a:rPr>
              <a:t> + </a:t>
            </a:r>
            <a:r>
              <a:rPr lang="en-US" sz="6800" b="1" i="1" dirty="0" err="1" smtClean="0">
                <a:latin typeface="Times New Roman" pitchFamily="18" charset="0"/>
                <a:cs typeface="Times New Roman" pitchFamily="18" charset="0"/>
              </a:rPr>
              <a:t>cd</a:t>
            </a:r>
            <a:r>
              <a:rPr lang="en-US" sz="6800" b="1" i="1" dirty="0" smtClean="0">
                <a:latin typeface="Times New Roman" pitchFamily="18" charset="0"/>
                <a:cs typeface="Times New Roman" pitchFamily="18" charset="0"/>
              </a:rPr>
              <a:t> + </a:t>
            </a:r>
            <a:r>
              <a:rPr lang="en-US" sz="6800" b="1" i="1" dirty="0" err="1" smtClean="0">
                <a:latin typeface="Times New Roman" pitchFamily="18" charset="0"/>
                <a:cs typeface="Times New Roman" pitchFamily="18" charset="0"/>
              </a:rPr>
              <a:t>ghk</a:t>
            </a:r>
            <a:r>
              <a:rPr lang="en-US" sz="6800" b="1" i="1" dirty="0" smtClean="0">
                <a:latin typeface="Times New Roman" pitchFamily="18" charset="0"/>
                <a:cs typeface="Times New Roman" pitchFamily="18" charset="0"/>
              </a:rPr>
              <a:t> + </a:t>
            </a:r>
            <a:r>
              <a:rPr lang="en-US" sz="6800" b="1" i="1" dirty="0" err="1" smtClean="0">
                <a:latin typeface="Times New Roman" pitchFamily="18" charset="0"/>
                <a:cs typeface="Times New Roman" pitchFamily="18" charset="0"/>
              </a:rPr>
              <a:t>abcd</a:t>
            </a:r>
            <a:r>
              <a:rPr lang="en-US" sz="6800" b="1" i="1" dirty="0" smtClean="0">
                <a:latin typeface="Times New Roman" pitchFamily="18" charset="0"/>
                <a:cs typeface="Times New Roman" pitchFamily="18" charset="0"/>
              </a:rPr>
              <a:t> </a:t>
            </a:r>
            <a:r>
              <a:rPr lang="en-US" sz="6800" b="1" i="1" dirty="0" smtClean="0">
                <a:latin typeface="Times New Roman" pitchFamily="18" charset="0"/>
                <a:cs typeface="Times New Roman" pitchFamily="18" charset="0"/>
              </a:rPr>
              <a:t>+ </a:t>
            </a:r>
            <a:r>
              <a:rPr lang="en-US" sz="6800" b="1" i="1" dirty="0" err="1" smtClean="0">
                <a:latin typeface="Times New Roman" pitchFamily="18" charset="0"/>
                <a:cs typeface="Times New Roman" pitchFamily="18" charset="0"/>
              </a:rPr>
              <a:t>cdm</a:t>
            </a:r>
            <a:endParaRPr lang="ru-RU" sz="6800" b="1" dirty="0" smtClean="0">
              <a:latin typeface="Times New Roman" pitchFamily="18" charset="0"/>
              <a:cs typeface="Times New Roman" pitchFamily="18" charset="0"/>
            </a:endParaRPr>
          </a:p>
          <a:p>
            <a:pPr>
              <a:buNone/>
            </a:pPr>
            <a:endParaRPr lang="ru-RU" sz="6800" dirty="0" smtClean="0">
              <a:latin typeface="Times New Roman" pitchFamily="18" charset="0"/>
              <a:cs typeface="Times New Roman" pitchFamily="18" charset="0"/>
            </a:endParaRPr>
          </a:p>
          <a:p>
            <a:pPr>
              <a:buNone/>
            </a:pPr>
            <a:r>
              <a:rPr lang="ru-RU" sz="6800" dirty="0" smtClean="0">
                <a:latin typeface="Times New Roman" pitchFamily="18" charset="0"/>
                <a:cs typeface="Times New Roman" pitchFamily="18" charset="0"/>
              </a:rPr>
              <a:t>сокращается до</a:t>
            </a:r>
          </a:p>
          <a:p>
            <a:pPr>
              <a:buNone/>
            </a:pPr>
            <a:r>
              <a:rPr lang="ru-RU" sz="6800" dirty="0" smtClean="0">
                <a:latin typeface="Times New Roman" pitchFamily="18" charset="0"/>
                <a:cs typeface="Times New Roman" pitchFamily="18" charset="0"/>
              </a:rPr>
              <a:t> </a:t>
            </a:r>
            <a:r>
              <a:rPr lang="en-US" sz="6800" b="1" i="1" dirty="0" err="1" smtClean="0">
                <a:latin typeface="Times New Roman" pitchFamily="18" charset="0"/>
                <a:cs typeface="Times New Roman" pitchFamily="18" charset="0"/>
              </a:rPr>
              <a:t>ab</a:t>
            </a:r>
            <a:r>
              <a:rPr lang="en-US" sz="6800" b="1" i="1" dirty="0" smtClean="0">
                <a:latin typeface="Times New Roman" pitchFamily="18" charset="0"/>
                <a:cs typeface="Times New Roman" pitchFamily="18" charset="0"/>
              </a:rPr>
              <a:t> + </a:t>
            </a:r>
            <a:r>
              <a:rPr lang="en-US" sz="6800" b="1" i="1" dirty="0" err="1" smtClean="0">
                <a:latin typeface="Times New Roman" pitchFamily="18" charset="0"/>
                <a:cs typeface="Times New Roman" pitchFamily="18" charset="0"/>
              </a:rPr>
              <a:t>cd</a:t>
            </a:r>
            <a:r>
              <a:rPr lang="en-US" sz="6800" b="1" i="1" dirty="0" smtClean="0">
                <a:latin typeface="Times New Roman" pitchFamily="18" charset="0"/>
                <a:cs typeface="Times New Roman" pitchFamily="18" charset="0"/>
              </a:rPr>
              <a:t> + </a:t>
            </a:r>
            <a:r>
              <a:rPr lang="en-US" sz="6800" b="1" i="1" dirty="0" err="1" smtClean="0">
                <a:latin typeface="Times New Roman" pitchFamily="18" charset="0"/>
                <a:cs typeface="Times New Roman" pitchFamily="18" charset="0"/>
              </a:rPr>
              <a:t>ghk</a:t>
            </a:r>
            <a:endParaRPr lang="ru-RU" sz="6800" b="1" dirty="0" smtClean="0">
              <a:latin typeface="Times New Roman" pitchFamily="18" charset="0"/>
              <a:cs typeface="Times New Roman" pitchFamily="18" charset="0"/>
            </a:endParaRPr>
          </a:p>
          <a:p>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368280"/>
          </a:xfrm>
        </p:spPr>
        <p:txBody>
          <a:bodyPr>
            <a:noAutofit/>
          </a:bodyPr>
          <a:lstStyle/>
          <a:p>
            <a:r>
              <a:rPr lang="ru-RU" sz="3200" i="1" dirty="0" smtClean="0">
                <a:solidFill>
                  <a:srgbClr val="0070C0"/>
                </a:solidFill>
              </a:rPr>
              <a:t>Табличный метод</a:t>
            </a:r>
            <a:endParaRPr lang="ru-RU" sz="3200" dirty="0">
              <a:solidFill>
                <a:srgbClr val="0070C0"/>
              </a:solidFill>
            </a:endParaRPr>
          </a:p>
        </p:txBody>
      </p:sp>
      <p:sp>
        <p:nvSpPr>
          <p:cNvPr id="3" name="Содержимое 2"/>
          <p:cNvSpPr>
            <a:spLocks noGrp="1"/>
          </p:cNvSpPr>
          <p:nvPr>
            <p:ph idx="1"/>
          </p:nvPr>
        </p:nvSpPr>
        <p:spPr>
          <a:xfrm>
            <a:off x="285720" y="857232"/>
            <a:ext cx="8572560" cy="4525963"/>
          </a:xfrm>
        </p:spPr>
        <p:txBody>
          <a:bodyPr>
            <a:noAutofit/>
          </a:bodyPr>
          <a:lstStyle/>
          <a:p>
            <a:r>
              <a:rPr lang="ru-RU" sz="2800" dirty="0" smtClean="0"/>
              <a:t>Суть метода состоит в упорядоченном переборе с помощью таблиц состояний и событий в системе и отборе из них тех, которые представляют интерес с позиции надежности. Искомые события и состояния связаны обычно с совпадением отказов одних с неработоспособными состояниями других элементов. </a:t>
            </a:r>
          </a:p>
          <a:p>
            <a:r>
              <a:rPr lang="ru-RU" sz="2800" dirty="0" smtClean="0"/>
              <a:t>Построенные определенным образом таблицы позволяют организовать целенаправленный перебор таких состояний и совпадений. Формы таблиц могут быть различными, отражая специфику задачи и системы.</a:t>
            </a:r>
            <a:endParaRPr lang="ru-RU"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56"/>
            <a:ext cx="8229600" cy="582594"/>
          </a:xfrm>
        </p:spPr>
        <p:txBody>
          <a:bodyPr>
            <a:noAutofit/>
          </a:bodyPr>
          <a:lstStyle/>
          <a:p>
            <a:r>
              <a:rPr lang="ru-RU" sz="3200" b="1" dirty="0" smtClean="0">
                <a:solidFill>
                  <a:srgbClr val="002060"/>
                </a:solidFill>
              </a:rPr>
              <a:t>Состояния и переходы по сечениям </a:t>
            </a:r>
            <a:br>
              <a:rPr lang="ru-RU" sz="3200" b="1" dirty="0" smtClean="0">
                <a:solidFill>
                  <a:srgbClr val="002060"/>
                </a:solidFill>
              </a:rPr>
            </a:br>
            <a:endParaRPr lang="ru-RU" sz="3200" b="1" dirty="0">
              <a:solidFill>
                <a:srgbClr val="002060"/>
              </a:solidFill>
            </a:endParaRPr>
          </a:p>
        </p:txBody>
      </p:sp>
      <p:graphicFrame>
        <p:nvGraphicFramePr>
          <p:cNvPr id="4" name="Таблица 3"/>
          <p:cNvGraphicFramePr>
            <a:graphicFrameLocks noGrp="1"/>
          </p:cNvGraphicFramePr>
          <p:nvPr/>
        </p:nvGraphicFramePr>
        <p:xfrm>
          <a:off x="285720" y="1071522"/>
          <a:ext cx="8715433" cy="4643466"/>
        </p:xfrm>
        <a:graphic>
          <a:graphicData uri="http://schemas.openxmlformats.org/drawingml/2006/table">
            <a:tbl>
              <a:tblPr/>
              <a:tblGrid>
                <a:gridCol w="1921576"/>
                <a:gridCol w="754873"/>
                <a:gridCol w="754873"/>
                <a:gridCol w="754873"/>
                <a:gridCol w="754873"/>
                <a:gridCol w="754873"/>
                <a:gridCol w="754873"/>
                <a:gridCol w="754873"/>
                <a:gridCol w="754873"/>
                <a:gridCol w="754873"/>
              </a:tblGrid>
              <a:tr h="422133">
                <a:tc rowSpan="2">
                  <a:txBody>
                    <a:bodyPr/>
                    <a:lstStyle/>
                    <a:p>
                      <a:pPr algn="ctr">
                        <a:spcAft>
                          <a:spcPts val="0"/>
                        </a:spcAft>
                      </a:pPr>
                      <a:r>
                        <a:rPr lang="ru-RU" sz="2200" dirty="0">
                          <a:latin typeface="Arial"/>
                          <a:ea typeface="Times New Roman"/>
                          <a:cs typeface="Times New Roman"/>
                        </a:rPr>
                        <a:t>Номера отключенных элементов</a:t>
                      </a:r>
                      <a:endParaRPr lang="ru-RU" sz="22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a:spcAft>
                          <a:spcPts val="0"/>
                        </a:spcAft>
                      </a:pPr>
                      <a:r>
                        <a:rPr lang="ru-RU" sz="2400" dirty="0">
                          <a:latin typeface="Arial"/>
                          <a:ea typeface="Times New Roman"/>
                          <a:cs typeface="Times New Roman"/>
                        </a:rPr>
                        <a:t>Номера элементов и результаты их отказов</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44269">
                <a:tc vMerge="1">
                  <a:txBody>
                    <a:bodyPr/>
                    <a:lstStyle/>
                    <a:p>
                      <a:endParaRPr lang="ru-RU"/>
                    </a:p>
                  </a:txBody>
                  <a:tcPr/>
                </a:tc>
                <a:tc>
                  <a:txBody>
                    <a:bodyPr/>
                    <a:lstStyle/>
                    <a:p>
                      <a:pPr algn="ctr">
                        <a:spcAft>
                          <a:spcPts val="0"/>
                        </a:spcAft>
                      </a:pPr>
                      <a:r>
                        <a:rPr lang="ru-RU" sz="2400" dirty="0">
                          <a:latin typeface="Arial"/>
                          <a:ea typeface="Times New Roman"/>
                          <a:cs typeface="Times New Roman"/>
                        </a:rPr>
                        <a:t>1</a:t>
                      </a:r>
                      <a:endParaRPr lang="ru-RU" sz="2400" dirty="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2</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3</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4</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12</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14</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23</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34</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24</a:t>
                      </a:r>
                      <a:endParaRPr lang="ru-RU" sz="2400">
                        <a:latin typeface="Times New Roman"/>
                        <a:ea typeface="Times New Roman"/>
                        <a:cs typeface="Times New Roman"/>
                      </a:endParaRPr>
                    </a:p>
                  </a:txBody>
                  <a:tcPr marL="64947" marR="64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latin typeface="Arial"/>
                          <a:ea typeface="Times New Roman"/>
                          <a:cs typeface="Times New Roman"/>
                        </a:rPr>
                        <a:t>0</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latin typeface="Arial"/>
                          <a:ea typeface="Times New Roman"/>
                          <a:cs typeface="Times New Roman"/>
                        </a:rPr>
                        <a:t>1</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2</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dirty="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4</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12</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14</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23</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24</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dirty="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latin typeface="Arial"/>
                          <a:ea typeface="Times New Roman"/>
                          <a:cs typeface="Times New Roman"/>
                        </a:rPr>
                        <a:t>1</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ru-RU" sz="2400">
                          <a:latin typeface="Arial"/>
                          <a:ea typeface="Times New Roman"/>
                          <a:cs typeface="Times New Roman"/>
                        </a:rPr>
                        <a:t>34</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1</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latin typeface="Arial"/>
                          <a:ea typeface="Times New Roman"/>
                          <a:cs typeface="Times New Roman"/>
                        </a:rPr>
                        <a:t>1</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latin typeface="Arial"/>
                          <a:ea typeface="Times New Roman"/>
                          <a:cs typeface="Times New Roman"/>
                        </a:rPr>
                        <a:t>0</a:t>
                      </a:r>
                      <a:endParaRPr lang="ru-RU" sz="240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latin typeface="Arial"/>
                          <a:ea typeface="Times New Roman"/>
                          <a:cs typeface="Times New Roman"/>
                        </a:rPr>
                        <a:t>1</a:t>
                      </a:r>
                      <a:endParaRPr lang="ru-RU" sz="2400" dirty="0">
                        <a:latin typeface="Times New Roman"/>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dirty="0">
                        <a:latin typeface="Arial"/>
                        <a:ea typeface="Times New Roman"/>
                        <a:cs typeface="Times New Roman"/>
                      </a:endParaRPr>
                    </a:p>
                  </a:txBody>
                  <a:tcPr marL="64947" marR="64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1763" name="Group 19"/>
          <p:cNvGrpSpPr>
            <a:grpSpLocks/>
          </p:cNvGrpSpPr>
          <p:nvPr/>
        </p:nvGrpSpPr>
        <p:grpSpPr bwMode="auto">
          <a:xfrm>
            <a:off x="5357818" y="3786166"/>
            <a:ext cx="568325" cy="173038"/>
            <a:chOff x="4416" y="6784"/>
            <a:chExt cx="896" cy="272"/>
          </a:xfrm>
        </p:grpSpPr>
        <p:sp>
          <p:nvSpPr>
            <p:cNvPr id="31765" name="Line 21"/>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4" name="Line 20"/>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60" name="Group 16"/>
          <p:cNvGrpSpPr>
            <a:grpSpLocks/>
          </p:cNvGrpSpPr>
          <p:nvPr/>
        </p:nvGrpSpPr>
        <p:grpSpPr bwMode="auto">
          <a:xfrm>
            <a:off x="8286776" y="5429240"/>
            <a:ext cx="568325" cy="173037"/>
            <a:chOff x="4416" y="6784"/>
            <a:chExt cx="896" cy="272"/>
          </a:xfrm>
        </p:grpSpPr>
        <p:sp>
          <p:nvSpPr>
            <p:cNvPr id="31762" name="Line 18"/>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1" name="Line 17"/>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57" name="Group 13"/>
          <p:cNvGrpSpPr>
            <a:grpSpLocks/>
          </p:cNvGrpSpPr>
          <p:nvPr/>
        </p:nvGrpSpPr>
        <p:grpSpPr bwMode="auto">
          <a:xfrm>
            <a:off x="7572396" y="5000612"/>
            <a:ext cx="568325" cy="173037"/>
            <a:chOff x="4416" y="6784"/>
            <a:chExt cx="896" cy="272"/>
          </a:xfrm>
        </p:grpSpPr>
        <p:sp>
          <p:nvSpPr>
            <p:cNvPr id="31759" name="Line 15"/>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58" name="Line 14"/>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54" name="Group 10"/>
          <p:cNvGrpSpPr>
            <a:grpSpLocks/>
          </p:cNvGrpSpPr>
          <p:nvPr/>
        </p:nvGrpSpPr>
        <p:grpSpPr bwMode="auto">
          <a:xfrm>
            <a:off x="6786578" y="4571984"/>
            <a:ext cx="568325" cy="173037"/>
            <a:chOff x="4416" y="6784"/>
            <a:chExt cx="896" cy="272"/>
          </a:xfrm>
        </p:grpSpPr>
        <p:sp>
          <p:nvSpPr>
            <p:cNvPr id="31756" name="Line 12"/>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55" name="Line 11"/>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51" name="Group 7"/>
          <p:cNvGrpSpPr>
            <a:grpSpLocks/>
          </p:cNvGrpSpPr>
          <p:nvPr/>
        </p:nvGrpSpPr>
        <p:grpSpPr bwMode="auto">
          <a:xfrm>
            <a:off x="4572000" y="3286100"/>
            <a:ext cx="568325" cy="173038"/>
            <a:chOff x="4416" y="6784"/>
            <a:chExt cx="896" cy="272"/>
          </a:xfrm>
        </p:grpSpPr>
        <p:sp>
          <p:nvSpPr>
            <p:cNvPr id="31753" name="Line 9"/>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52" name="Line 8"/>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48" name="Group 4"/>
          <p:cNvGrpSpPr>
            <a:grpSpLocks/>
          </p:cNvGrpSpPr>
          <p:nvPr/>
        </p:nvGrpSpPr>
        <p:grpSpPr bwMode="auto">
          <a:xfrm>
            <a:off x="6143636" y="4143356"/>
            <a:ext cx="568325" cy="173037"/>
            <a:chOff x="4416" y="6784"/>
            <a:chExt cx="896" cy="272"/>
          </a:xfrm>
        </p:grpSpPr>
        <p:sp>
          <p:nvSpPr>
            <p:cNvPr id="31750" name="Line 6"/>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49" name="Line 5"/>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745" name="Group 1"/>
          <p:cNvGrpSpPr>
            <a:grpSpLocks/>
          </p:cNvGrpSpPr>
          <p:nvPr/>
        </p:nvGrpSpPr>
        <p:grpSpPr bwMode="auto">
          <a:xfrm>
            <a:off x="3071802" y="2857472"/>
            <a:ext cx="568325" cy="173037"/>
            <a:chOff x="4416" y="6784"/>
            <a:chExt cx="896" cy="272"/>
          </a:xfrm>
        </p:grpSpPr>
        <p:sp>
          <p:nvSpPr>
            <p:cNvPr id="31747" name="Line 3"/>
            <p:cNvSpPr>
              <a:spLocks noChangeShapeType="1"/>
            </p:cNvSpPr>
            <p:nvPr/>
          </p:nvSpPr>
          <p:spPr bwMode="auto">
            <a:xfrm flipV="1">
              <a:off x="4416" y="6784"/>
              <a:ext cx="896" cy="2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46" name="Line 2"/>
            <p:cNvSpPr>
              <a:spLocks noChangeShapeType="1"/>
            </p:cNvSpPr>
            <p:nvPr/>
          </p:nvSpPr>
          <p:spPr bwMode="auto">
            <a:xfrm>
              <a:off x="4416" y="6784"/>
              <a:ext cx="896" cy="2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767" name="Rectangle 23"/>
          <p:cNvSpPr>
            <a:spLocks noChangeArrowheads="1"/>
          </p:cNvSpPr>
          <p:nvPr/>
        </p:nvSpPr>
        <p:spPr bwMode="auto">
          <a:xfrm>
            <a:off x="0" y="-214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1766" name="Object 22"/>
          <p:cNvGraphicFramePr>
            <a:graphicFrameLocks noChangeAspect="1"/>
          </p:cNvGraphicFramePr>
          <p:nvPr/>
        </p:nvGraphicFramePr>
        <p:xfrm>
          <a:off x="7643834" y="357142"/>
          <a:ext cx="500034" cy="583373"/>
        </p:xfrm>
        <a:graphic>
          <a:graphicData uri="http://schemas.openxmlformats.org/presentationml/2006/ole">
            <p:oleObj spid="_x0000_s31767" name="Формула" r:id="rId3" imgW="228501" imgH="266584" progId="Equation.3">
              <p:embed/>
            </p:oleObj>
          </a:graphicData>
        </a:graphic>
      </p:graphicFrame>
      <p:sp>
        <p:nvSpPr>
          <p:cNvPr id="28" name="TextBox 27"/>
          <p:cNvSpPr txBox="1"/>
          <p:nvPr/>
        </p:nvSpPr>
        <p:spPr>
          <a:xfrm>
            <a:off x="214282" y="5857892"/>
            <a:ext cx="6053132" cy="1015663"/>
          </a:xfrm>
          <a:prstGeom prst="rect">
            <a:avLst/>
          </a:prstGeom>
          <a:noFill/>
        </p:spPr>
        <p:txBody>
          <a:bodyPr wrap="none" rtlCol="0">
            <a:spAutoFit/>
          </a:bodyPr>
          <a:lstStyle/>
          <a:p>
            <a:r>
              <a:rPr lang="ru-RU" sz="2000" dirty="0" smtClean="0"/>
              <a:t>П </a:t>
            </a:r>
            <a:r>
              <a:rPr lang="ru-RU" sz="2000" dirty="0" err="1" smtClean="0"/>
              <a:t>р</a:t>
            </a:r>
            <a:r>
              <a:rPr lang="ru-RU" sz="2000" dirty="0" smtClean="0"/>
              <a:t> и м е ч а </a:t>
            </a:r>
            <a:r>
              <a:rPr lang="ru-RU" sz="2000" dirty="0" err="1" smtClean="0"/>
              <a:t>н</a:t>
            </a:r>
            <a:r>
              <a:rPr lang="ru-RU" sz="2000" dirty="0" smtClean="0"/>
              <a:t> и е:  0 – приводящие к отказу системы, </a:t>
            </a:r>
          </a:p>
          <a:p>
            <a:r>
              <a:rPr lang="ru-RU" sz="2000" dirty="0" smtClean="0"/>
              <a:t>1 – не приводящие к отказу системы</a:t>
            </a:r>
          </a:p>
          <a:p>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5357850"/>
          </a:xfrm>
        </p:spPr>
        <p:txBody>
          <a:bodyPr>
            <a:normAutofit fontScale="85000" lnSpcReduction="10000"/>
          </a:bodyPr>
          <a:lstStyle/>
          <a:p>
            <a:r>
              <a:rPr lang="ru-RU" dirty="0" smtClean="0"/>
              <a:t>На основе полученной таблицы можно составить логическую функцию неработоспособности, которая после некоторых преобразований для узла 3 имеет вид</a:t>
            </a:r>
          </a:p>
          <a:p>
            <a:pPr>
              <a:buNone/>
            </a:pPr>
            <a:endParaRPr lang="ru-RU" dirty="0" smtClean="0"/>
          </a:p>
          <a:p>
            <a:pPr>
              <a:buNone/>
            </a:pPr>
            <a:endParaRPr lang="ru-RU" dirty="0" smtClean="0"/>
          </a:p>
          <a:p>
            <a:pPr>
              <a:buNone/>
            </a:pPr>
            <a:endParaRPr lang="ru-RU" dirty="0" smtClean="0"/>
          </a:p>
          <a:p>
            <a:endParaRPr lang="ru-RU" dirty="0" smtClean="0"/>
          </a:p>
          <a:p>
            <a:r>
              <a:rPr lang="ru-RU" dirty="0" smtClean="0"/>
              <a:t>Как видно, данная логическая функция отличается от ранее полученной только отсутствием членов, состоящих из произведений трех показателей состояния элементов. Но это и не учитывалось при составлении таблицы.</a:t>
            </a:r>
          </a:p>
          <a:p>
            <a:endParaRPr lang="ru-RU" dirty="0"/>
          </a:p>
        </p:txBody>
      </p:sp>
      <p:pic>
        <p:nvPicPr>
          <p:cNvPr id="36866" name="Picture 2"/>
          <p:cNvPicPr>
            <a:picLocks noChangeAspect="1" noChangeArrowheads="1"/>
          </p:cNvPicPr>
          <p:nvPr/>
        </p:nvPicPr>
        <p:blipFill>
          <a:blip r:embed="rId2"/>
          <a:srcRect/>
          <a:stretch>
            <a:fillRect/>
          </a:stretch>
        </p:blipFill>
        <p:spPr bwMode="auto">
          <a:xfrm>
            <a:off x="500034" y="2285992"/>
            <a:ext cx="8358246" cy="123635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42844" y="714356"/>
            <a:ext cx="8917177" cy="1500198"/>
          </a:xfrm>
          <a:prstGeom prst="rect">
            <a:avLst/>
          </a:prstGeom>
          <a:noFill/>
          <a:ln w="9525">
            <a:noFill/>
            <a:miter lim="800000"/>
            <a:headEnd/>
            <a:tailEnd/>
          </a:ln>
          <a:effectLst/>
        </p:spPr>
      </p:pic>
      <p:sp>
        <p:nvSpPr>
          <p:cNvPr id="7" name="TextBox 6"/>
          <p:cNvSpPr txBox="1"/>
          <p:nvPr/>
        </p:nvSpPr>
        <p:spPr>
          <a:xfrm>
            <a:off x="2071670" y="2500306"/>
            <a:ext cx="4469557" cy="523220"/>
          </a:xfrm>
          <a:prstGeom prst="rect">
            <a:avLst/>
          </a:prstGeom>
          <a:noFill/>
        </p:spPr>
        <p:txBody>
          <a:bodyPr wrap="none" rtlCol="0">
            <a:spAutoFit/>
          </a:bodyPr>
          <a:lstStyle/>
          <a:p>
            <a:r>
              <a:rPr lang="ru-RU" sz="2800" dirty="0" err="1" smtClean="0">
                <a:solidFill>
                  <a:srgbClr val="0070C0"/>
                </a:solidFill>
              </a:rPr>
              <a:t>Недоотпуск</a:t>
            </a:r>
            <a:r>
              <a:rPr lang="ru-RU" sz="2800" dirty="0" smtClean="0">
                <a:solidFill>
                  <a:srgbClr val="0070C0"/>
                </a:solidFill>
              </a:rPr>
              <a:t> электроэнергии</a:t>
            </a:r>
            <a:endParaRPr lang="ru-RU" sz="2800" dirty="0">
              <a:solidFill>
                <a:srgbClr val="0070C0"/>
              </a:solidFill>
            </a:endParaRPr>
          </a:p>
        </p:txBody>
      </p:sp>
      <p:pic>
        <p:nvPicPr>
          <p:cNvPr id="2054" name="Picture 6"/>
          <p:cNvPicPr>
            <a:picLocks noChangeAspect="1" noChangeArrowheads="1"/>
          </p:cNvPicPr>
          <p:nvPr/>
        </p:nvPicPr>
        <p:blipFill>
          <a:blip r:embed="rId4"/>
          <a:srcRect/>
          <a:stretch>
            <a:fillRect/>
          </a:stretch>
        </p:blipFill>
        <p:spPr bwMode="auto">
          <a:xfrm>
            <a:off x="285720" y="4643446"/>
            <a:ext cx="5317666" cy="428628"/>
          </a:xfrm>
          <a:prstGeom prst="rect">
            <a:avLst/>
          </a:prstGeom>
          <a:noFill/>
          <a:ln w="9525">
            <a:noFill/>
            <a:miter lim="800000"/>
            <a:headEnd/>
            <a:tailEnd/>
          </a:ln>
          <a:effectLst/>
        </p:spPr>
      </p:pic>
      <p:graphicFrame>
        <p:nvGraphicFramePr>
          <p:cNvPr id="8" name="Объект 7"/>
          <p:cNvGraphicFramePr>
            <a:graphicFrameLocks noChangeAspect="1"/>
          </p:cNvGraphicFramePr>
          <p:nvPr/>
        </p:nvGraphicFramePr>
        <p:xfrm>
          <a:off x="2643174" y="3143248"/>
          <a:ext cx="2463570" cy="1247782"/>
        </p:xfrm>
        <a:graphic>
          <a:graphicData uri="http://schemas.openxmlformats.org/presentationml/2006/ole">
            <p:oleObj spid="_x0000_s19460" name="Формула" r:id="rId5" imgW="977476" imgH="495085"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6072230"/>
          </a:xfrm>
        </p:spPr>
        <p:txBody>
          <a:bodyPr>
            <a:normAutofit/>
          </a:bodyPr>
          <a:lstStyle/>
          <a:p>
            <a:r>
              <a:rPr lang="ru-RU" sz="2800" dirty="0" smtClean="0"/>
              <a:t>Если средняя частота отказов за этот же период составляет </a:t>
            </a:r>
            <a:r>
              <a:rPr lang="ru-RU" sz="2800" dirty="0" smtClean="0">
                <a:sym typeface="Symbol"/>
              </a:rPr>
              <a:t></a:t>
            </a:r>
            <a:r>
              <a:rPr lang="ru-RU" sz="2800" dirty="0" smtClean="0"/>
              <a:t>, то средний </a:t>
            </a:r>
            <a:r>
              <a:rPr lang="ru-RU" sz="2800" dirty="0" err="1" smtClean="0"/>
              <a:t>недоотпуск</a:t>
            </a:r>
            <a:r>
              <a:rPr lang="ru-RU" sz="2800" dirty="0" smtClean="0"/>
              <a:t> электроэнергии определится как</a:t>
            </a:r>
            <a:endParaRPr lang="en-US" sz="2800" dirty="0" smtClean="0"/>
          </a:p>
          <a:p>
            <a:endParaRPr lang="en-US" sz="2800" dirty="0" smtClean="0"/>
          </a:p>
          <a:p>
            <a:endParaRPr lang="en-US" sz="2800" dirty="0" smtClean="0"/>
          </a:p>
          <a:p>
            <a:pPr>
              <a:buNone/>
            </a:pPr>
            <a:r>
              <a:rPr lang="ru-RU" sz="2800" dirty="0" smtClean="0"/>
              <a:t>              - среднее значение </a:t>
            </a:r>
            <a:r>
              <a:rPr lang="ru-RU" sz="2800" dirty="0" err="1" smtClean="0"/>
              <a:t>неотпуска</a:t>
            </a:r>
            <a:r>
              <a:rPr lang="ru-RU" sz="2800" dirty="0" smtClean="0"/>
              <a:t>, причем</a:t>
            </a:r>
            <a:endParaRPr lang="en-US" sz="2800" dirty="0" smtClean="0"/>
          </a:p>
          <a:p>
            <a:pPr>
              <a:buNone/>
            </a:pPr>
            <a:endParaRPr lang="en-US" sz="2800" dirty="0" smtClean="0"/>
          </a:p>
          <a:p>
            <a:pPr>
              <a:buNone/>
            </a:pPr>
            <a:endParaRPr lang="en-US" sz="2800" dirty="0" smtClean="0"/>
          </a:p>
          <a:p>
            <a:pPr>
              <a:buNone/>
            </a:pPr>
            <a:r>
              <a:rPr lang="en-US" sz="2800" dirty="0" smtClean="0"/>
              <a:t>      	   -</a:t>
            </a:r>
            <a:r>
              <a:rPr lang="ru-RU" sz="2800" dirty="0" smtClean="0"/>
              <a:t> случайная величина </a:t>
            </a:r>
            <a:r>
              <a:rPr lang="ru-RU" sz="2800" dirty="0" err="1" smtClean="0"/>
              <a:t>недоотпуска</a:t>
            </a:r>
            <a:r>
              <a:rPr lang="ru-RU" sz="2800" dirty="0" smtClean="0"/>
              <a:t> электроэнергии при единичном отказе.</a:t>
            </a:r>
          </a:p>
          <a:p>
            <a:pPr>
              <a:buNone/>
            </a:pPr>
            <a:endParaRPr lang="ru-RU" sz="2800" dirty="0"/>
          </a:p>
        </p:txBody>
      </p:sp>
      <p:graphicFrame>
        <p:nvGraphicFramePr>
          <p:cNvPr id="5" name="Объект 4"/>
          <p:cNvGraphicFramePr>
            <a:graphicFrameLocks noChangeAspect="1"/>
          </p:cNvGraphicFramePr>
          <p:nvPr/>
        </p:nvGraphicFramePr>
        <p:xfrm>
          <a:off x="3428992" y="1857364"/>
          <a:ext cx="2017073" cy="571504"/>
        </p:xfrm>
        <a:graphic>
          <a:graphicData uri="http://schemas.openxmlformats.org/presentationml/2006/ole">
            <p:oleObj spid="_x0000_s3080" name="Формула" r:id="rId3" imgW="761669" imgH="215806" progId="Equation.3">
              <p:embed/>
            </p:oleObj>
          </a:graphicData>
        </a:graphic>
      </p:graphicFrame>
      <p:graphicFrame>
        <p:nvGraphicFramePr>
          <p:cNvPr id="3076" name="Object 4"/>
          <p:cNvGraphicFramePr>
            <a:graphicFrameLocks noChangeAspect="1"/>
          </p:cNvGraphicFramePr>
          <p:nvPr/>
        </p:nvGraphicFramePr>
        <p:xfrm>
          <a:off x="785786" y="2643182"/>
          <a:ext cx="744175" cy="439740"/>
        </p:xfrm>
        <a:graphic>
          <a:graphicData uri="http://schemas.openxmlformats.org/presentationml/2006/ole">
            <p:oleObj spid="_x0000_s3081" name="Формула" r:id="rId4" imgW="279279" imgH="165028" progId="Equation.3">
              <p:embed/>
            </p:oleObj>
          </a:graphicData>
        </a:graphic>
      </p:graphicFrame>
      <p:graphicFrame>
        <p:nvGraphicFramePr>
          <p:cNvPr id="7" name="Объект 6"/>
          <p:cNvGraphicFramePr>
            <a:graphicFrameLocks noChangeAspect="1"/>
          </p:cNvGraphicFramePr>
          <p:nvPr/>
        </p:nvGraphicFramePr>
        <p:xfrm>
          <a:off x="3286116" y="3286124"/>
          <a:ext cx="2328876" cy="517528"/>
        </p:xfrm>
        <a:graphic>
          <a:graphicData uri="http://schemas.openxmlformats.org/presentationml/2006/ole">
            <p:oleObj spid="_x0000_s3082" name="Формула" r:id="rId5" imgW="799753" imgH="177723" progId="Equation.3">
              <p:embed/>
            </p:oleObj>
          </a:graphicData>
        </a:graphic>
      </p:graphicFrame>
      <p:graphicFrame>
        <p:nvGraphicFramePr>
          <p:cNvPr id="3079" name="Object 7"/>
          <p:cNvGraphicFramePr>
            <a:graphicFrameLocks noChangeAspect="1"/>
          </p:cNvGraphicFramePr>
          <p:nvPr/>
        </p:nvGraphicFramePr>
        <p:xfrm>
          <a:off x="785786" y="4143380"/>
          <a:ext cx="779462" cy="439738"/>
        </p:xfrm>
        <a:graphic>
          <a:graphicData uri="http://schemas.openxmlformats.org/presentationml/2006/ole">
            <p:oleObj spid="_x0000_s3083" name="Формула" r:id="rId6" imgW="291847" imgH="164957"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72560" cy="4525963"/>
          </a:xfrm>
        </p:spPr>
        <p:txBody>
          <a:bodyPr>
            <a:noAutofit/>
          </a:bodyPr>
          <a:lstStyle/>
          <a:p>
            <a:r>
              <a:rPr lang="ru-RU" sz="2800" i="1" dirty="0" smtClean="0">
                <a:solidFill>
                  <a:srgbClr val="0070C0"/>
                </a:solidFill>
              </a:rPr>
              <a:t>Относительное удовлетворение потребителя электроэнергией</a:t>
            </a:r>
          </a:p>
          <a:p>
            <a:pPr>
              <a:buNone/>
            </a:pPr>
            <a:r>
              <a:rPr lang="ru-RU" sz="2800" dirty="0" smtClean="0"/>
              <a:t>                                  </a:t>
            </a:r>
          </a:p>
          <a:p>
            <a:pPr>
              <a:buNone/>
            </a:pPr>
            <a:endParaRPr lang="ru-RU" sz="2800" dirty="0" smtClean="0"/>
          </a:p>
          <a:p>
            <a:pPr>
              <a:buNone/>
            </a:pPr>
            <a:r>
              <a:rPr lang="ru-RU" sz="2800" dirty="0" smtClean="0"/>
              <a:t>где           – суммарная требуемая потребителями электроэнергия за период от 0 до </a:t>
            </a:r>
            <a:r>
              <a:rPr lang="ru-RU" sz="2800" i="1" dirty="0" smtClean="0"/>
              <a:t>Т</a:t>
            </a:r>
            <a:r>
              <a:rPr lang="ru-RU" sz="2800" dirty="0" smtClean="0"/>
              <a:t>.</a:t>
            </a:r>
          </a:p>
          <a:p>
            <a:r>
              <a:rPr lang="ru-RU" sz="2800" i="1" dirty="0" smtClean="0">
                <a:solidFill>
                  <a:srgbClr val="0070C0"/>
                </a:solidFill>
              </a:rPr>
              <a:t>Оценка ущерба от ненадежности</a:t>
            </a:r>
            <a:r>
              <a:rPr lang="ru-RU" sz="2800" dirty="0" smtClean="0">
                <a:solidFill>
                  <a:srgbClr val="0070C0"/>
                </a:solidFill>
              </a:rPr>
              <a:t>. </a:t>
            </a:r>
            <a:r>
              <a:rPr lang="ru-RU" sz="2800" dirty="0" smtClean="0"/>
              <a:t>Этот параметр характеризует интегрально все свойства объекта, включая режим его загрузки и значимость потребителя электроэнергии. </a:t>
            </a:r>
          </a:p>
          <a:p>
            <a:r>
              <a:rPr lang="ru-RU" sz="2800" dirty="0" smtClean="0"/>
              <a:t>Можно представить в виде двух составляющих: ущерб из-за внезапного отключения мощности (       , руб./кВт) и из-за </a:t>
            </a:r>
            <a:r>
              <a:rPr lang="ru-RU" sz="2800" dirty="0" err="1" smtClean="0"/>
              <a:t>недоотпуска</a:t>
            </a:r>
            <a:r>
              <a:rPr lang="ru-RU" sz="2800" dirty="0" smtClean="0"/>
              <a:t> электроэнергии (     , руб./</a:t>
            </a:r>
            <a:r>
              <a:rPr lang="ru-RU" sz="2800" dirty="0" err="1" smtClean="0"/>
              <a:t>кВт</a:t>
            </a:r>
            <a:r>
              <a:rPr lang="ru-RU" sz="2800" dirty="0" err="1" smtClean="0">
                <a:sym typeface="Symbol"/>
              </a:rPr>
              <a:t></a:t>
            </a:r>
            <a:r>
              <a:rPr lang="ru-RU" sz="2800" dirty="0" err="1" smtClean="0"/>
              <a:t>ч</a:t>
            </a:r>
            <a:r>
              <a:rPr lang="ru-RU" sz="2800" dirty="0" smtClean="0"/>
              <a:t>).</a:t>
            </a:r>
            <a:endParaRPr lang="ru-RU" sz="2800" dirty="0"/>
          </a:p>
        </p:txBody>
      </p:sp>
      <p:graphicFrame>
        <p:nvGraphicFramePr>
          <p:cNvPr id="4" name="Объект 3"/>
          <p:cNvGraphicFramePr>
            <a:graphicFrameLocks noChangeAspect="1"/>
          </p:cNvGraphicFramePr>
          <p:nvPr/>
        </p:nvGraphicFramePr>
        <p:xfrm>
          <a:off x="2500298" y="1428736"/>
          <a:ext cx="3467120" cy="685804"/>
        </p:xfrm>
        <a:graphic>
          <a:graphicData uri="http://schemas.openxmlformats.org/presentationml/2006/ole">
            <p:oleObj spid="_x0000_s4102" name="Формула" r:id="rId3" imgW="1155700" imgH="228600" progId="Equation.3">
              <p:embed/>
            </p:oleObj>
          </a:graphicData>
        </a:graphic>
      </p:graphicFrame>
      <p:graphicFrame>
        <p:nvGraphicFramePr>
          <p:cNvPr id="5" name="Объект 4"/>
          <p:cNvGraphicFramePr>
            <a:graphicFrameLocks noChangeAspect="1"/>
          </p:cNvGraphicFramePr>
          <p:nvPr/>
        </p:nvGraphicFramePr>
        <p:xfrm>
          <a:off x="1285852" y="2143116"/>
          <a:ext cx="517528" cy="665393"/>
        </p:xfrm>
        <a:graphic>
          <a:graphicData uri="http://schemas.openxmlformats.org/presentationml/2006/ole">
            <p:oleObj spid="_x0000_s4103" name="Формула" r:id="rId4" imgW="177646" imgH="228402" progId="Equation.3">
              <p:embed/>
            </p:oleObj>
          </a:graphicData>
        </a:graphic>
      </p:graphicFrame>
      <p:graphicFrame>
        <p:nvGraphicFramePr>
          <p:cNvPr id="6" name="Объект 5"/>
          <p:cNvGraphicFramePr>
            <a:graphicFrameLocks noChangeAspect="1"/>
          </p:cNvGraphicFramePr>
          <p:nvPr/>
        </p:nvGraphicFramePr>
        <p:xfrm>
          <a:off x="8001024" y="5214950"/>
          <a:ext cx="642942" cy="680762"/>
        </p:xfrm>
        <a:graphic>
          <a:graphicData uri="http://schemas.openxmlformats.org/presentationml/2006/ole">
            <p:oleObj spid="_x0000_s4104" name="Формула" r:id="rId5" imgW="215806" imgH="228501" progId="Equation.3">
              <p:embed/>
            </p:oleObj>
          </a:graphicData>
        </a:graphic>
      </p:graphicFrame>
      <p:graphicFrame>
        <p:nvGraphicFramePr>
          <p:cNvPr id="7" name="Объект 6"/>
          <p:cNvGraphicFramePr>
            <a:graphicFrameLocks noChangeAspect="1"/>
          </p:cNvGraphicFramePr>
          <p:nvPr/>
        </p:nvGraphicFramePr>
        <p:xfrm>
          <a:off x="7786710" y="5715016"/>
          <a:ext cx="500066" cy="562574"/>
        </p:xfrm>
        <a:graphic>
          <a:graphicData uri="http://schemas.openxmlformats.org/presentationml/2006/ole">
            <p:oleObj spid="_x0000_s4105" name="Формула" r:id="rId6" imgW="203112" imgH="228501"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85720" y="1142984"/>
            <a:ext cx="8631729" cy="3786214"/>
          </a:xfrm>
          <a:prstGeom prst="rect">
            <a:avLst/>
          </a:prstGeom>
          <a:noFill/>
          <a:ln w="9525">
            <a:noFill/>
            <a:miter lim="800000"/>
            <a:headEnd/>
            <a:tailEnd/>
          </a:ln>
          <a:effectLst/>
        </p:spPr>
      </p:pic>
      <p:sp>
        <p:nvSpPr>
          <p:cNvPr id="5" name="TextBox 4"/>
          <p:cNvSpPr txBox="1"/>
          <p:nvPr/>
        </p:nvSpPr>
        <p:spPr>
          <a:xfrm>
            <a:off x="3643306" y="285728"/>
            <a:ext cx="2032929" cy="584775"/>
          </a:xfrm>
          <a:prstGeom prst="rect">
            <a:avLst/>
          </a:prstGeom>
          <a:noFill/>
        </p:spPr>
        <p:txBody>
          <a:bodyPr wrap="none" rtlCol="0">
            <a:spAutoFit/>
          </a:bodyPr>
          <a:lstStyle/>
          <a:p>
            <a:r>
              <a:rPr lang="ru-RU" sz="3200" b="1" dirty="0" smtClean="0">
                <a:solidFill>
                  <a:srgbClr val="0070C0"/>
                </a:solidFill>
              </a:rPr>
              <a:t>ПРИМЕРЫ</a:t>
            </a:r>
            <a:endParaRPr lang="ru-RU" sz="3200" b="1" dirty="0">
              <a:solidFill>
                <a:srgbClr val="0070C0"/>
              </a:solidFill>
            </a:endParaRPr>
          </a:p>
        </p:txBody>
      </p:sp>
      <p:pic>
        <p:nvPicPr>
          <p:cNvPr id="5123" name="Picture 3"/>
          <p:cNvPicPr>
            <a:picLocks noChangeAspect="1" noChangeArrowheads="1"/>
          </p:cNvPicPr>
          <p:nvPr/>
        </p:nvPicPr>
        <p:blipFill>
          <a:blip r:embed="rId3"/>
          <a:srcRect/>
          <a:stretch>
            <a:fillRect/>
          </a:stretch>
        </p:blipFill>
        <p:spPr bwMode="auto">
          <a:xfrm>
            <a:off x="500034" y="5072074"/>
            <a:ext cx="7143800" cy="1135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714348" y="857232"/>
            <a:ext cx="7786743" cy="3298964"/>
          </a:xfrm>
          <a:prstGeom prst="rect">
            <a:avLst/>
          </a:prstGeom>
          <a:noFill/>
          <a:ln w="9525">
            <a:noFill/>
            <a:miter lim="800000"/>
            <a:headEnd/>
            <a:tailEnd/>
          </a:ln>
          <a:effectLst/>
        </p:spPr>
      </p:pic>
      <p:sp>
        <p:nvSpPr>
          <p:cNvPr id="6" name="TextBox 5"/>
          <p:cNvSpPr txBox="1"/>
          <p:nvPr/>
        </p:nvSpPr>
        <p:spPr>
          <a:xfrm>
            <a:off x="714348" y="4643446"/>
            <a:ext cx="7572428" cy="1384995"/>
          </a:xfrm>
          <a:prstGeom prst="rect">
            <a:avLst/>
          </a:prstGeom>
          <a:noFill/>
        </p:spPr>
        <p:txBody>
          <a:bodyPr wrap="square" rtlCol="0">
            <a:spAutoFit/>
          </a:bodyPr>
          <a:lstStyle/>
          <a:p>
            <a:r>
              <a:rPr lang="ru-RU" sz="2800" dirty="0" smtClean="0"/>
              <a:t>Как видно, объект практически не сможет проработать без отказа в течение года.</a:t>
            </a:r>
          </a:p>
          <a:p>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1604" y="214290"/>
            <a:ext cx="6215106" cy="857256"/>
          </a:xfrm>
        </p:spPr>
        <p:txBody>
          <a:bodyPr>
            <a:normAutofit/>
          </a:bodyPr>
          <a:lstStyle/>
          <a:p>
            <a:pPr>
              <a:buNone/>
            </a:pPr>
            <a:r>
              <a:rPr lang="ru-RU" sz="2800" dirty="0" smtClean="0"/>
              <a:t>Показан суточный график предприятия</a:t>
            </a:r>
            <a:endParaRPr lang="ru-RU" sz="2800" dirty="0"/>
          </a:p>
        </p:txBody>
      </p:sp>
      <p:pic>
        <p:nvPicPr>
          <p:cNvPr id="7170" name="Picture 2"/>
          <p:cNvPicPr>
            <a:picLocks noChangeAspect="1" noChangeArrowheads="1"/>
          </p:cNvPicPr>
          <p:nvPr/>
        </p:nvPicPr>
        <p:blipFill>
          <a:blip r:embed="rId2"/>
          <a:srcRect/>
          <a:stretch>
            <a:fillRect/>
          </a:stretch>
        </p:blipFill>
        <p:spPr bwMode="auto">
          <a:xfrm>
            <a:off x="428596" y="1000108"/>
            <a:ext cx="8358246" cy="5088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4525963"/>
          </a:xfrm>
        </p:spPr>
        <p:txBody>
          <a:bodyPr>
            <a:noAutofit/>
          </a:bodyPr>
          <a:lstStyle/>
          <a:p>
            <a:pPr>
              <a:buNone/>
            </a:pPr>
            <a:r>
              <a:rPr lang="ru-RU" sz="2800" dirty="0" smtClean="0"/>
              <a:t>Рассмотрим три ситуации:</a:t>
            </a:r>
          </a:p>
          <a:p>
            <a:r>
              <a:rPr lang="ru-RU" sz="2800" dirty="0" smtClean="0"/>
              <a:t>а) ограничение мощности происходило с 22 до 2 ч ночи  (минимально возможный </a:t>
            </a:r>
            <a:r>
              <a:rPr lang="ru-RU" sz="2800" dirty="0" err="1" smtClean="0"/>
              <a:t>недоотпуск</a:t>
            </a:r>
            <a:r>
              <a:rPr lang="ru-RU" sz="2800" dirty="0" smtClean="0"/>
              <a:t>);</a:t>
            </a:r>
          </a:p>
          <a:p>
            <a:r>
              <a:rPr lang="ru-RU" sz="2800" dirty="0" smtClean="0"/>
              <a:t>б) ограничение мощности произошло с 17 по 21 ч вечера (максимально возможный </a:t>
            </a:r>
            <a:r>
              <a:rPr lang="ru-RU" sz="2800" dirty="0" err="1" smtClean="0"/>
              <a:t>недоотпуск</a:t>
            </a:r>
            <a:r>
              <a:rPr lang="ru-RU" sz="2800" dirty="0" smtClean="0"/>
              <a:t>);</a:t>
            </a:r>
          </a:p>
          <a:p>
            <a:r>
              <a:rPr lang="ru-RU" sz="2800" dirty="0" smtClean="0"/>
              <a:t>в) ограничение мощности происходило при средней нагрузке потребителя (среднее значение </a:t>
            </a:r>
            <a:r>
              <a:rPr lang="ru-RU" sz="2800" dirty="0" err="1" smtClean="0"/>
              <a:t>недоотпуска</a:t>
            </a:r>
            <a:r>
              <a:rPr lang="ru-RU" sz="2800" dirty="0" smtClean="0"/>
              <a:t> электроэнергии).</a:t>
            </a:r>
          </a:p>
          <a:p>
            <a:r>
              <a:rPr lang="ru-RU" sz="2800" dirty="0" smtClean="0"/>
              <a:t> 20 МВт – резервная мощность, частично компенсирующая дефицит мощности.</a:t>
            </a:r>
          </a:p>
          <a:p>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1044</Words>
  <Application>Microsoft Office PowerPoint</Application>
  <PresentationFormat>Экран (4:3)</PresentationFormat>
  <Paragraphs>183</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Тема Office</vt:lpstr>
      <vt:lpstr>Формула</vt:lpstr>
      <vt:lpstr>Оценка дефицита мощности и недоотпуска электроэнергии. Расчетные методы определения надежности.</vt:lpstr>
      <vt:lpstr>Оценка дефицита мощности и недоотпуска электроэнергии</vt:lpstr>
      <vt:lpstr>Слайд 3</vt:lpstr>
      <vt:lpstr>Слайд 4</vt:lpstr>
      <vt:lpstr>Слайд 5</vt:lpstr>
      <vt:lpstr>Слайд 6</vt:lpstr>
      <vt:lpstr>Слайд 7</vt:lpstr>
      <vt:lpstr>Слайд 8</vt:lpstr>
      <vt:lpstr>Слайд 9</vt:lpstr>
      <vt:lpstr>Слайд 10</vt:lpstr>
      <vt:lpstr>Расчетные методы определения надежности</vt:lpstr>
      <vt:lpstr>Метод на основе булевой алгебры</vt:lpstr>
      <vt:lpstr>Функция z здесь называется логической функцией работоспособности (ФР) системы</vt:lpstr>
      <vt:lpstr>Слайд 14</vt:lpstr>
      <vt:lpstr>Слайд 15</vt:lpstr>
      <vt:lpstr>Слайд 16</vt:lpstr>
      <vt:lpstr>Слайд 17</vt:lpstr>
      <vt:lpstr>Слайд 18</vt:lpstr>
      <vt:lpstr>Метод дерева отказов</vt:lpstr>
      <vt:lpstr>Слайд 20</vt:lpstr>
      <vt:lpstr>Слайд 21</vt:lpstr>
      <vt:lpstr>Слайд 22</vt:lpstr>
      <vt:lpstr>Табличный метод</vt:lpstr>
      <vt:lpstr>Состояния и переходы по сечениям  </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Ильдар</dc:creator>
  <cp:lastModifiedBy>sh</cp:lastModifiedBy>
  <cp:revision>54</cp:revision>
  <dcterms:created xsi:type="dcterms:W3CDTF">2020-02-24T17:05:28Z</dcterms:created>
  <dcterms:modified xsi:type="dcterms:W3CDTF">2021-04-27T05:49:23Z</dcterms:modified>
</cp:coreProperties>
</file>